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9" r:id="rId3"/>
    <p:sldId id="261" r:id="rId4"/>
    <p:sldId id="256" r:id="rId5"/>
    <p:sldId id="259" r:id="rId6"/>
    <p:sldId id="260" r:id="rId7"/>
    <p:sldId id="267" r:id="rId8"/>
    <p:sldId id="264" r:id="rId9"/>
    <p:sldId id="265" r:id="rId10"/>
    <p:sldId id="266" r:id="rId11"/>
    <p:sldId id="262" r:id="rId12"/>
    <p:sldId id="257" r:id="rId13"/>
    <p:sldId id="258" r:id="rId14"/>
    <p:sldId id="263" r:id="rId15"/>
    <p:sldId id="271" r:id="rId16"/>
    <p:sldId id="270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55F123-A5DB-42B7-A774-5AB09494ED13}" v="1100" dt="2021-10-15T06:51:09.5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1748" autoAdjust="0"/>
    <p:restoredTop sz="94660"/>
  </p:normalViewPr>
  <p:slideViewPr>
    <p:cSldViewPr snapToGrid="0">
      <p:cViewPr varScale="1">
        <p:scale>
          <a:sx n="80" d="100"/>
          <a:sy n="80" d="100"/>
        </p:scale>
        <p:origin x="192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140B45-86D9-485D-A8FF-9F8A37B3B904}" type="doc">
      <dgm:prSet loTypeId="urn:microsoft.com/office/officeart/2005/8/layout/matrix1" loCatId="matrix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47C0F471-3D70-4D8D-8A80-44008E529D45}">
      <dgm:prSet phldrT="[텍스트]" custT="1"/>
      <dgm:spPr/>
      <dgm:t>
        <a:bodyPr/>
        <a:lstStyle/>
        <a:p>
          <a:pPr latinLnBrk="1"/>
          <a:r>
            <a:rPr lang="en-US" altLang="ko-KR" sz="4800">
              <a:latin typeface="아리따-돋움4.0(OTF)-Bold" panose="02020603020101020101" pitchFamily="18" charset="-127"/>
              <a:ea typeface="아리따-돋움4.0(OTF)-Bold" panose="02020603020101020101" pitchFamily="18" charset="-127"/>
            </a:rPr>
            <a:t>SWOT</a:t>
          </a:r>
          <a:endParaRPr lang="ko-KR" altLang="en-US" sz="4800">
            <a:latin typeface="아리따-돋움4.0(OTF)-Bold" panose="02020603020101020101" pitchFamily="18" charset="-127"/>
            <a:ea typeface="아리따-돋움4.0(OTF)-Bold" panose="02020603020101020101" pitchFamily="18" charset="-127"/>
          </a:endParaRPr>
        </a:p>
      </dgm:t>
    </dgm:pt>
    <dgm:pt modelId="{AAA921FF-D20A-43CF-8461-A97991254370}" type="parTrans" cxnId="{48587354-BACB-4F9A-B110-0A9857A08954}">
      <dgm:prSet/>
      <dgm:spPr/>
      <dgm:t>
        <a:bodyPr/>
        <a:lstStyle/>
        <a:p>
          <a:pPr latinLnBrk="1"/>
          <a:endParaRPr lang="ko-KR" altLang="en-US"/>
        </a:p>
      </dgm:t>
    </dgm:pt>
    <dgm:pt modelId="{FBE14E98-6EAD-468F-A932-60214794D7F0}" type="sibTrans" cxnId="{48587354-BACB-4F9A-B110-0A9857A08954}">
      <dgm:prSet/>
      <dgm:spPr/>
      <dgm:t>
        <a:bodyPr/>
        <a:lstStyle/>
        <a:p>
          <a:pPr latinLnBrk="1"/>
          <a:endParaRPr lang="ko-KR" altLang="en-US"/>
        </a:p>
      </dgm:t>
    </dgm:pt>
    <dgm:pt modelId="{0BC25B34-C295-420B-AA1B-454D8F49B030}">
      <dgm:prSet phldrT="[텍스트]" custT="1"/>
      <dgm:spPr/>
      <dgm:t>
        <a:bodyPr/>
        <a:lstStyle/>
        <a:p>
          <a:pPr latinLnBrk="1">
            <a:buFontTx/>
            <a:buNone/>
          </a:pPr>
          <a:r>
            <a:rPr lang="en-US" altLang="ko-KR" sz="16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  <a:t>- </a:t>
          </a:r>
          <a:r>
            <a:rPr lang="ko-KR" altLang="en-US" sz="16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  <a:t>객체지향적 코드</a:t>
          </a:r>
          <a:br>
            <a:rPr lang="en-US" altLang="ko-KR" sz="16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</a:br>
          <a:endParaRPr lang="en-US" altLang="ko-KR" sz="1600">
            <a:latin typeface="아리따-돋움4.0(OTF)-SemiBold" panose="02020603020101020101" pitchFamily="18" charset="-127"/>
            <a:ea typeface="아리따-돋움4.0(OTF)-SemiBold" panose="02020603020101020101" pitchFamily="18" charset="-127"/>
          </a:endParaRPr>
        </a:p>
        <a:p>
          <a:pPr latinLnBrk="1">
            <a:buFontTx/>
            <a:buNone/>
          </a:pPr>
          <a:r>
            <a:rPr lang="en-US" altLang="ko-KR" sz="16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  <a:t>- </a:t>
          </a:r>
          <a:r>
            <a:rPr lang="ko-KR" altLang="en-US" sz="16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  <a:t>간단한 조작법</a:t>
          </a:r>
          <a:br>
            <a:rPr lang="en-US" altLang="ko-KR" sz="16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</a:br>
          <a:endParaRPr lang="en-US" altLang="ko-KR" sz="1600">
            <a:latin typeface="아리따-돋움4.0(OTF)-SemiBold" panose="02020603020101020101" pitchFamily="18" charset="-127"/>
            <a:ea typeface="아리따-돋움4.0(OTF)-SemiBold" panose="02020603020101020101" pitchFamily="18" charset="-127"/>
          </a:endParaRPr>
        </a:p>
        <a:p>
          <a:pPr latinLnBrk="1">
            <a:buFontTx/>
            <a:buNone/>
          </a:pPr>
          <a:r>
            <a:rPr lang="en-US" altLang="ko-KR" sz="16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  <a:t>- </a:t>
          </a:r>
          <a:r>
            <a:rPr lang="ko-KR" altLang="en-US" sz="16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  <a:t>어느 환경에서나 플레이 가능</a:t>
          </a:r>
          <a:endParaRPr lang="en-US" altLang="ko-KR" sz="1600">
            <a:latin typeface="아리따-돋움4.0(OTF)-SemiBold" panose="02020603020101020101" pitchFamily="18" charset="-127"/>
            <a:ea typeface="아리따-돋움4.0(OTF)-SemiBold" panose="02020603020101020101" pitchFamily="18" charset="-127"/>
          </a:endParaRPr>
        </a:p>
      </dgm:t>
    </dgm:pt>
    <dgm:pt modelId="{E19B7E71-D9C8-4D67-8774-E29F0EFA62D4}" type="parTrans" cxnId="{BFF55AF6-A8E0-4695-82F7-E8E3E3896679}">
      <dgm:prSet/>
      <dgm:spPr/>
      <dgm:t>
        <a:bodyPr/>
        <a:lstStyle/>
        <a:p>
          <a:pPr latinLnBrk="1"/>
          <a:endParaRPr lang="ko-KR" altLang="en-US"/>
        </a:p>
      </dgm:t>
    </dgm:pt>
    <dgm:pt modelId="{E5901B4C-E00E-4F3A-BEE8-F0E0D2A00B6E}" type="sibTrans" cxnId="{BFF55AF6-A8E0-4695-82F7-E8E3E3896679}">
      <dgm:prSet/>
      <dgm:spPr/>
      <dgm:t>
        <a:bodyPr/>
        <a:lstStyle/>
        <a:p>
          <a:pPr latinLnBrk="1"/>
          <a:endParaRPr lang="ko-KR" altLang="en-US"/>
        </a:p>
      </dgm:t>
    </dgm:pt>
    <dgm:pt modelId="{3726124F-F517-49E9-83DF-1B0C7DAEC817}">
      <dgm:prSet phldrT="[텍스트]" custT="1"/>
      <dgm:spPr/>
      <dgm:t>
        <a:bodyPr/>
        <a:lstStyle/>
        <a:p>
          <a:pPr latinLnBrk="1">
            <a:buFontTx/>
            <a:buNone/>
          </a:pPr>
          <a:r>
            <a:rPr lang="en-US" altLang="ko-KR" sz="16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  <a:t>- </a:t>
          </a:r>
          <a:r>
            <a:rPr lang="ko-KR" altLang="en-US" sz="16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  <a:t>화면을 벗어나는 등 구현의 아쉬움</a:t>
          </a:r>
          <a:br>
            <a:rPr lang="en-US" altLang="ko-KR" sz="16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</a:br>
          <a:br>
            <a:rPr lang="en-US" altLang="ko-KR" sz="16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</a:br>
          <a:r>
            <a:rPr lang="en-US" altLang="ko-KR" sz="16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  <a:t>- </a:t>
          </a:r>
          <a:r>
            <a:rPr lang="ko-KR" altLang="en-US" sz="16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  <a:t>로그인 기능 부재</a:t>
          </a:r>
          <a:br>
            <a:rPr lang="en-US" altLang="ko-KR" sz="16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</a:br>
          <a:br>
            <a:rPr lang="en-US" altLang="ko-KR" sz="16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</a:br>
          <a:r>
            <a:rPr lang="en-US" altLang="ko-KR" sz="16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  <a:t>- GAME OVER</a:t>
          </a:r>
          <a:r>
            <a:rPr lang="ko-KR" altLang="en-US" sz="16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  <a:t>시 선택 옵션이 없음</a:t>
          </a:r>
        </a:p>
      </dgm:t>
    </dgm:pt>
    <dgm:pt modelId="{DDC048E3-F41E-404B-9E02-8A608BFC4C7C}" type="parTrans" cxnId="{935B7267-89E7-4F99-9A3A-D3B0E1821EF0}">
      <dgm:prSet/>
      <dgm:spPr/>
      <dgm:t>
        <a:bodyPr/>
        <a:lstStyle/>
        <a:p>
          <a:pPr latinLnBrk="1"/>
          <a:endParaRPr lang="ko-KR" altLang="en-US"/>
        </a:p>
      </dgm:t>
    </dgm:pt>
    <dgm:pt modelId="{D4AFC926-74BC-4229-A36E-C187306C0ADD}" type="sibTrans" cxnId="{935B7267-89E7-4F99-9A3A-D3B0E1821EF0}">
      <dgm:prSet/>
      <dgm:spPr/>
      <dgm:t>
        <a:bodyPr/>
        <a:lstStyle/>
        <a:p>
          <a:pPr latinLnBrk="1"/>
          <a:endParaRPr lang="ko-KR" altLang="en-US"/>
        </a:p>
      </dgm:t>
    </dgm:pt>
    <dgm:pt modelId="{A7138476-B791-4201-9939-B1623D425BA3}">
      <dgm:prSet phldrT="[텍스트]" custT="1"/>
      <dgm:spPr/>
      <dgm:t>
        <a:bodyPr/>
        <a:lstStyle/>
        <a:p>
          <a:pPr latinLnBrk="1">
            <a:buFontTx/>
            <a:buNone/>
          </a:pPr>
          <a:r>
            <a:rPr lang="en-US" altLang="ko-KR" sz="16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  <a:t>- BASE </a:t>
          </a:r>
          <a:r>
            <a:rPr lang="ko-KR" altLang="en-US" sz="16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  <a:t>코드가 존재</a:t>
          </a:r>
          <a:br>
            <a:rPr lang="en-US" altLang="ko-KR" sz="16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</a:br>
          <a:br>
            <a:rPr lang="en-US" altLang="ko-KR" sz="16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</a:br>
          <a:r>
            <a:rPr lang="en-US" altLang="ko-KR" sz="16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  <a:t>- </a:t>
          </a:r>
          <a:r>
            <a:rPr lang="ko-KR" altLang="en-US" sz="16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  <a:t>참고할 수 있는 오픈소스가 다양함</a:t>
          </a:r>
        </a:p>
      </dgm:t>
    </dgm:pt>
    <dgm:pt modelId="{74D005B7-DAE5-4197-A601-5482512FA273}" type="parTrans" cxnId="{D977E7AD-536F-4471-9EFC-1036A8383AEF}">
      <dgm:prSet/>
      <dgm:spPr/>
      <dgm:t>
        <a:bodyPr/>
        <a:lstStyle/>
        <a:p>
          <a:pPr latinLnBrk="1"/>
          <a:endParaRPr lang="ko-KR" altLang="en-US"/>
        </a:p>
      </dgm:t>
    </dgm:pt>
    <dgm:pt modelId="{5D47632E-C001-4D03-99C2-34E89F301B66}" type="sibTrans" cxnId="{D977E7AD-536F-4471-9EFC-1036A8383AEF}">
      <dgm:prSet/>
      <dgm:spPr/>
      <dgm:t>
        <a:bodyPr/>
        <a:lstStyle/>
        <a:p>
          <a:pPr latinLnBrk="1"/>
          <a:endParaRPr lang="ko-KR" altLang="en-US"/>
        </a:p>
      </dgm:t>
    </dgm:pt>
    <dgm:pt modelId="{9948CF39-BA10-411C-9D41-A34EE9F5F04B}">
      <dgm:prSet phldrT="[텍스트]" custT="1"/>
      <dgm:spPr/>
      <dgm:t>
        <a:bodyPr/>
        <a:lstStyle/>
        <a:p>
          <a:pPr latinLnBrk="1">
            <a:buFontTx/>
            <a:buNone/>
          </a:pPr>
          <a:r>
            <a:rPr lang="en-US" altLang="ko-KR" sz="16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  <a:t>- </a:t>
          </a:r>
          <a:r>
            <a:rPr lang="ko-KR" altLang="en-US" sz="16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  <a:t>슈팅게임 </a:t>
          </a:r>
          <a:r>
            <a:rPr lang="en-US" altLang="ko-KR" sz="16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  <a:t>+ </a:t>
          </a:r>
          <a:r>
            <a:rPr lang="ko-KR" altLang="en-US" sz="1600" err="1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  <a:t>레이싱게임의</a:t>
          </a:r>
          <a:r>
            <a:rPr lang="ko-KR" altLang="en-US" sz="16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  <a:t> 기능이 합쳐져 오류 발생 가능</a:t>
          </a:r>
          <a:br>
            <a:rPr lang="en-US" altLang="ko-KR" sz="16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</a:br>
          <a:endParaRPr lang="en-US" altLang="ko-KR" sz="1600">
            <a:latin typeface="아리따-돋움4.0(OTF)-SemiBold" panose="02020603020101020101" pitchFamily="18" charset="-127"/>
            <a:ea typeface="아리따-돋움4.0(OTF)-SemiBold" panose="02020603020101020101" pitchFamily="18" charset="-127"/>
          </a:endParaRPr>
        </a:p>
        <a:p>
          <a:pPr latinLnBrk="1">
            <a:buFontTx/>
            <a:buNone/>
          </a:pPr>
          <a:r>
            <a:rPr lang="en-US" altLang="ko-KR" sz="16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  <a:t>- </a:t>
          </a:r>
          <a:r>
            <a:rPr lang="ko-KR" altLang="en-US" sz="16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  <a:t>배경음악</a:t>
          </a:r>
          <a:r>
            <a:rPr lang="en-US" altLang="ko-KR" sz="16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  <a:t>, </a:t>
          </a:r>
          <a:r>
            <a:rPr lang="ko-KR" altLang="en-US" sz="16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  <a:t>캐릭터</a:t>
          </a:r>
          <a:r>
            <a:rPr lang="en-US" altLang="ko-KR" sz="16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  <a:t>, </a:t>
          </a:r>
          <a:r>
            <a:rPr lang="ko-KR" altLang="en-US" sz="16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  <a:t>이미지 등 저작권 이슈</a:t>
          </a:r>
        </a:p>
      </dgm:t>
    </dgm:pt>
    <dgm:pt modelId="{8C62F7EE-34DB-495A-94F1-264CD6D2744F}" type="parTrans" cxnId="{68B0FD48-E7ED-457C-955C-EB981F069AF4}">
      <dgm:prSet/>
      <dgm:spPr/>
      <dgm:t>
        <a:bodyPr/>
        <a:lstStyle/>
        <a:p>
          <a:pPr latinLnBrk="1"/>
          <a:endParaRPr lang="ko-KR" altLang="en-US"/>
        </a:p>
      </dgm:t>
    </dgm:pt>
    <dgm:pt modelId="{A2594802-A53B-43A5-87D3-8EDAF7C967B9}" type="sibTrans" cxnId="{68B0FD48-E7ED-457C-955C-EB981F069AF4}">
      <dgm:prSet/>
      <dgm:spPr/>
      <dgm:t>
        <a:bodyPr/>
        <a:lstStyle/>
        <a:p>
          <a:pPr latinLnBrk="1"/>
          <a:endParaRPr lang="ko-KR" altLang="en-US"/>
        </a:p>
      </dgm:t>
    </dgm:pt>
    <dgm:pt modelId="{443E8D11-14CE-4C84-AC02-7D8BB24E4839}" type="pres">
      <dgm:prSet presAssocID="{A4140B45-86D9-485D-A8FF-9F8A37B3B904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2317535-A53E-489F-999D-399787C687A5}" type="pres">
      <dgm:prSet presAssocID="{A4140B45-86D9-485D-A8FF-9F8A37B3B904}" presName="matrix" presStyleCnt="0"/>
      <dgm:spPr/>
    </dgm:pt>
    <dgm:pt modelId="{F9DA149F-AF1C-4D2F-A1E7-E5BDD950A05A}" type="pres">
      <dgm:prSet presAssocID="{A4140B45-86D9-485D-A8FF-9F8A37B3B904}" presName="tile1" presStyleLbl="node1" presStyleIdx="0" presStyleCnt="4"/>
      <dgm:spPr/>
    </dgm:pt>
    <dgm:pt modelId="{A50C1C88-94AD-4A1A-87B7-E5F2D7322D23}" type="pres">
      <dgm:prSet presAssocID="{A4140B45-86D9-485D-A8FF-9F8A37B3B904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0C81979-E5F2-4C9E-BB40-067E85E1CEAB}" type="pres">
      <dgm:prSet presAssocID="{A4140B45-86D9-485D-A8FF-9F8A37B3B904}" presName="tile2" presStyleLbl="node1" presStyleIdx="1" presStyleCnt="4"/>
      <dgm:spPr/>
    </dgm:pt>
    <dgm:pt modelId="{198EC4A2-209C-474F-B4C7-06357C2E47FC}" type="pres">
      <dgm:prSet presAssocID="{A4140B45-86D9-485D-A8FF-9F8A37B3B904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16A0B4F-1E65-4399-939A-4A0B72ACE484}" type="pres">
      <dgm:prSet presAssocID="{A4140B45-86D9-485D-A8FF-9F8A37B3B904}" presName="tile3" presStyleLbl="node1" presStyleIdx="2" presStyleCnt="4"/>
      <dgm:spPr/>
    </dgm:pt>
    <dgm:pt modelId="{6371926A-6521-43E9-B185-BCBF5BAF2070}" type="pres">
      <dgm:prSet presAssocID="{A4140B45-86D9-485D-A8FF-9F8A37B3B904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CF46516-0E4D-4F8F-8D81-0097CE71A9A1}" type="pres">
      <dgm:prSet presAssocID="{A4140B45-86D9-485D-A8FF-9F8A37B3B904}" presName="tile4" presStyleLbl="node1" presStyleIdx="3" presStyleCnt="4"/>
      <dgm:spPr/>
    </dgm:pt>
    <dgm:pt modelId="{1CC07469-4F40-4D70-8889-7CFDBAC993F3}" type="pres">
      <dgm:prSet presAssocID="{A4140B45-86D9-485D-A8FF-9F8A37B3B904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0D78FA78-9367-4A33-9D2F-BBDE2375060F}" type="pres">
      <dgm:prSet presAssocID="{A4140B45-86D9-485D-A8FF-9F8A37B3B904}" presName="centerTile" presStyleLbl="fgShp" presStyleIdx="0" presStyleCnt="1" custLinFactNeighborX="1190" custLinFactNeighborY="13235">
        <dgm:presLayoutVars>
          <dgm:chMax val="0"/>
          <dgm:chPref val="0"/>
        </dgm:presLayoutVars>
      </dgm:prSet>
      <dgm:spPr/>
    </dgm:pt>
  </dgm:ptLst>
  <dgm:cxnLst>
    <dgm:cxn modelId="{A7E87917-B3A7-43A2-9D5E-392728C7DCB2}" type="presOf" srcId="{A7138476-B791-4201-9939-B1623D425BA3}" destId="{6371926A-6521-43E9-B185-BCBF5BAF2070}" srcOrd="1" destOrd="0" presId="urn:microsoft.com/office/officeart/2005/8/layout/matrix1"/>
    <dgm:cxn modelId="{38700125-B03E-438E-B31F-02C129058C5F}" type="presOf" srcId="{A7138476-B791-4201-9939-B1623D425BA3}" destId="{216A0B4F-1E65-4399-939A-4A0B72ACE484}" srcOrd="0" destOrd="0" presId="urn:microsoft.com/office/officeart/2005/8/layout/matrix1"/>
    <dgm:cxn modelId="{D4489539-0BAF-4FB9-BF7D-FDE04B84A4F7}" type="presOf" srcId="{0BC25B34-C295-420B-AA1B-454D8F49B030}" destId="{A50C1C88-94AD-4A1A-87B7-E5F2D7322D23}" srcOrd="1" destOrd="0" presId="urn:microsoft.com/office/officeart/2005/8/layout/matrix1"/>
    <dgm:cxn modelId="{29B7DA45-47F7-41BE-BA45-78CF37AFA05C}" type="presOf" srcId="{3726124F-F517-49E9-83DF-1B0C7DAEC817}" destId="{E0C81979-E5F2-4C9E-BB40-067E85E1CEAB}" srcOrd="0" destOrd="0" presId="urn:microsoft.com/office/officeart/2005/8/layout/matrix1"/>
    <dgm:cxn modelId="{68B0FD48-E7ED-457C-955C-EB981F069AF4}" srcId="{47C0F471-3D70-4D8D-8A80-44008E529D45}" destId="{9948CF39-BA10-411C-9D41-A34EE9F5F04B}" srcOrd="3" destOrd="0" parTransId="{8C62F7EE-34DB-495A-94F1-264CD6D2744F}" sibTransId="{A2594802-A53B-43A5-87D3-8EDAF7C967B9}"/>
    <dgm:cxn modelId="{48587354-BACB-4F9A-B110-0A9857A08954}" srcId="{A4140B45-86D9-485D-A8FF-9F8A37B3B904}" destId="{47C0F471-3D70-4D8D-8A80-44008E529D45}" srcOrd="0" destOrd="0" parTransId="{AAA921FF-D20A-43CF-8461-A97991254370}" sibTransId="{FBE14E98-6EAD-468F-A932-60214794D7F0}"/>
    <dgm:cxn modelId="{ADFA2E5C-B74A-42B7-A698-D43207867346}" type="presOf" srcId="{9948CF39-BA10-411C-9D41-A34EE9F5F04B}" destId="{1CC07469-4F40-4D70-8889-7CFDBAC993F3}" srcOrd="1" destOrd="0" presId="urn:microsoft.com/office/officeart/2005/8/layout/matrix1"/>
    <dgm:cxn modelId="{935B7267-89E7-4F99-9A3A-D3B0E1821EF0}" srcId="{47C0F471-3D70-4D8D-8A80-44008E529D45}" destId="{3726124F-F517-49E9-83DF-1B0C7DAEC817}" srcOrd="1" destOrd="0" parTransId="{DDC048E3-F41E-404B-9E02-8A608BFC4C7C}" sibTransId="{D4AFC926-74BC-4229-A36E-C187306C0ADD}"/>
    <dgm:cxn modelId="{9C886876-1001-49F1-BA62-0354E7500E0B}" type="presOf" srcId="{47C0F471-3D70-4D8D-8A80-44008E529D45}" destId="{0D78FA78-9367-4A33-9D2F-BBDE2375060F}" srcOrd="0" destOrd="0" presId="urn:microsoft.com/office/officeart/2005/8/layout/matrix1"/>
    <dgm:cxn modelId="{FDEA3878-6265-4A9A-BFA8-36BA353CCA45}" type="presOf" srcId="{A4140B45-86D9-485D-A8FF-9F8A37B3B904}" destId="{443E8D11-14CE-4C84-AC02-7D8BB24E4839}" srcOrd="0" destOrd="0" presId="urn:microsoft.com/office/officeart/2005/8/layout/matrix1"/>
    <dgm:cxn modelId="{6232D77E-FAF3-4C9E-A6AF-94438649930D}" type="presOf" srcId="{9948CF39-BA10-411C-9D41-A34EE9F5F04B}" destId="{0CF46516-0E4D-4F8F-8D81-0097CE71A9A1}" srcOrd="0" destOrd="0" presId="urn:microsoft.com/office/officeart/2005/8/layout/matrix1"/>
    <dgm:cxn modelId="{D977E7AD-536F-4471-9EFC-1036A8383AEF}" srcId="{47C0F471-3D70-4D8D-8A80-44008E529D45}" destId="{A7138476-B791-4201-9939-B1623D425BA3}" srcOrd="2" destOrd="0" parTransId="{74D005B7-DAE5-4197-A601-5482512FA273}" sibTransId="{5D47632E-C001-4D03-99C2-34E89F301B66}"/>
    <dgm:cxn modelId="{4321B3AF-0D1F-439C-9FA1-427B62AB9468}" type="presOf" srcId="{0BC25B34-C295-420B-AA1B-454D8F49B030}" destId="{F9DA149F-AF1C-4D2F-A1E7-E5BDD950A05A}" srcOrd="0" destOrd="0" presId="urn:microsoft.com/office/officeart/2005/8/layout/matrix1"/>
    <dgm:cxn modelId="{984344F4-F2BF-4AE3-9496-2980961AB360}" type="presOf" srcId="{3726124F-F517-49E9-83DF-1B0C7DAEC817}" destId="{198EC4A2-209C-474F-B4C7-06357C2E47FC}" srcOrd="1" destOrd="0" presId="urn:microsoft.com/office/officeart/2005/8/layout/matrix1"/>
    <dgm:cxn modelId="{BFF55AF6-A8E0-4695-82F7-E8E3E3896679}" srcId="{47C0F471-3D70-4D8D-8A80-44008E529D45}" destId="{0BC25B34-C295-420B-AA1B-454D8F49B030}" srcOrd="0" destOrd="0" parTransId="{E19B7E71-D9C8-4D67-8774-E29F0EFA62D4}" sibTransId="{E5901B4C-E00E-4F3A-BEE8-F0E0D2A00B6E}"/>
    <dgm:cxn modelId="{B4FB046B-AC8B-479B-99E7-97457C5D381F}" type="presParOf" srcId="{443E8D11-14CE-4C84-AC02-7D8BB24E4839}" destId="{72317535-A53E-489F-999D-399787C687A5}" srcOrd="0" destOrd="0" presId="urn:microsoft.com/office/officeart/2005/8/layout/matrix1"/>
    <dgm:cxn modelId="{CCDD6357-7B56-4B98-A5B6-DC7E12496F4D}" type="presParOf" srcId="{72317535-A53E-489F-999D-399787C687A5}" destId="{F9DA149F-AF1C-4D2F-A1E7-E5BDD950A05A}" srcOrd="0" destOrd="0" presId="urn:microsoft.com/office/officeart/2005/8/layout/matrix1"/>
    <dgm:cxn modelId="{CC1A3692-EE73-4F71-8CE8-F9AAB3A4DD0C}" type="presParOf" srcId="{72317535-A53E-489F-999D-399787C687A5}" destId="{A50C1C88-94AD-4A1A-87B7-E5F2D7322D23}" srcOrd="1" destOrd="0" presId="urn:microsoft.com/office/officeart/2005/8/layout/matrix1"/>
    <dgm:cxn modelId="{FBB643D2-2110-4BEC-8596-CFE8074139B2}" type="presParOf" srcId="{72317535-A53E-489F-999D-399787C687A5}" destId="{E0C81979-E5F2-4C9E-BB40-067E85E1CEAB}" srcOrd="2" destOrd="0" presId="urn:microsoft.com/office/officeart/2005/8/layout/matrix1"/>
    <dgm:cxn modelId="{7A7CCAE7-CAFE-4CE3-933E-3131864C0C5A}" type="presParOf" srcId="{72317535-A53E-489F-999D-399787C687A5}" destId="{198EC4A2-209C-474F-B4C7-06357C2E47FC}" srcOrd="3" destOrd="0" presId="urn:microsoft.com/office/officeart/2005/8/layout/matrix1"/>
    <dgm:cxn modelId="{18D09838-6D28-47C5-B361-1A73D99CDD54}" type="presParOf" srcId="{72317535-A53E-489F-999D-399787C687A5}" destId="{216A0B4F-1E65-4399-939A-4A0B72ACE484}" srcOrd="4" destOrd="0" presId="urn:microsoft.com/office/officeart/2005/8/layout/matrix1"/>
    <dgm:cxn modelId="{D7FB9607-EE3C-496E-AF44-18B4DFB6DDEB}" type="presParOf" srcId="{72317535-A53E-489F-999D-399787C687A5}" destId="{6371926A-6521-43E9-B185-BCBF5BAF2070}" srcOrd="5" destOrd="0" presId="urn:microsoft.com/office/officeart/2005/8/layout/matrix1"/>
    <dgm:cxn modelId="{F1570F38-3AD1-403B-96B3-0D840D5A978A}" type="presParOf" srcId="{72317535-A53E-489F-999D-399787C687A5}" destId="{0CF46516-0E4D-4F8F-8D81-0097CE71A9A1}" srcOrd="6" destOrd="0" presId="urn:microsoft.com/office/officeart/2005/8/layout/matrix1"/>
    <dgm:cxn modelId="{AECA4E84-6ECE-49A3-9D01-0A7158B22750}" type="presParOf" srcId="{72317535-A53E-489F-999D-399787C687A5}" destId="{1CC07469-4F40-4D70-8889-7CFDBAC993F3}" srcOrd="7" destOrd="0" presId="urn:microsoft.com/office/officeart/2005/8/layout/matrix1"/>
    <dgm:cxn modelId="{C01EDEE7-B1C1-4FB5-9FA3-114E3840CE8E}" type="presParOf" srcId="{443E8D11-14CE-4C84-AC02-7D8BB24E4839}" destId="{0D78FA78-9367-4A33-9D2F-BBDE2375060F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DA149F-AF1C-4D2F-A1E7-E5BDD950A05A}">
      <dsp:nvSpPr>
        <dsp:cNvPr id="0" name=""/>
        <dsp:cNvSpPr/>
      </dsp:nvSpPr>
      <dsp:spPr>
        <a:xfrm rot="16200000">
          <a:off x="1156571" y="-1156571"/>
          <a:ext cx="2709333" cy="5022476"/>
        </a:xfrm>
        <a:prstGeom prst="round1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en-US" altLang="ko-KR" sz="1600" kern="12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  <a:t>- </a:t>
          </a:r>
          <a:r>
            <a:rPr lang="ko-KR" altLang="en-US" sz="1600" kern="12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  <a:t>객체지향적 코드</a:t>
          </a:r>
          <a:br>
            <a:rPr lang="en-US" altLang="ko-KR" sz="1600" kern="12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</a:br>
          <a:endParaRPr lang="en-US" altLang="ko-KR" sz="1600" kern="1200">
            <a:latin typeface="아리따-돋움4.0(OTF)-SemiBold" panose="02020603020101020101" pitchFamily="18" charset="-127"/>
            <a:ea typeface="아리따-돋움4.0(OTF)-SemiBold" panose="02020603020101020101" pitchFamily="18" charset="-127"/>
          </a:endParaRPr>
        </a:p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en-US" altLang="ko-KR" sz="1600" kern="12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  <a:t>- </a:t>
          </a:r>
          <a:r>
            <a:rPr lang="ko-KR" altLang="en-US" sz="1600" kern="12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  <a:t>간단한 조작법</a:t>
          </a:r>
          <a:br>
            <a:rPr lang="en-US" altLang="ko-KR" sz="1600" kern="12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</a:br>
          <a:endParaRPr lang="en-US" altLang="ko-KR" sz="1600" kern="1200">
            <a:latin typeface="아리따-돋움4.0(OTF)-SemiBold" panose="02020603020101020101" pitchFamily="18" charset="-127"/>
            <a:ea typeface="아리따-돋움4.0(OTF)-SemiBold" panose="02020603020101020101" pitchFamily="18" charset="-127"/>
          </a:endParaRPr>
        </a:p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en-US" altLang="ko-KR" sz="1600" kern="12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  <a:t>- </a:t>
          </a:r>
          <a:r>
            <a:rPr lang="ko-KR" altLang="en-US" sz="1600" kern="12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  <a:t>어느 환경에서나 플레이 가능</a:t>
          </a:r>
          <a:endParaRPr lang="en-US" altLang="ko-KR" sz="1600" kern="1200">
            <a:latin typeface="아리따-돋움4.0(OTF)-SemiBold" panose="02020603020101020101" pitchFamily="18" charset="-127"/>
            <a:ea typeface="아리따-돋움4.0(OTF)-SemiBold" panose="02020603020101020101" pitchFamily="18" charset="-127"/>
          </a:endParaRPr>
        </a:p>
      </dsp:txBody>
      <dsp:txXfrm rot="5400000">
        <a:off x="-1" y="1"/>
        <a:ext cx="5022476" cy="2032000"/>
      </dsp:txXfrm>
    </dsp:sp>
    <dsp:sp modelId="{E0C81979-E5F2-4C9E-BB40-067E85E1CEAB}">
      <dsp:nvSpPr>
        <dsp:cNvPr id="0" name=""/>
        <dsp:cNvSpPr/>
      </dsp:nvSpPr>
      <dsp:spPr>
        <a:xfrm>
          <a:off x="5022476" y="0"/>
          <a:ext cx="5022476" cy="2709333"/>
        </a:xfrm>
        <a:prstGeom prst="round1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en-US" altLang="ko-KR" sz="1600" kern="12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  <a:t>- </a:t>
          </a:r>
          <a:r>
            <a:rPr lang="ko-KR" altLang="en-US" sz="1600" kern="12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  <a:t>화면을 벗어나는 등 구현의 아쉬움</a:t>
          </a:r>
          <a:br>
            <a:rPr lang="en-US" altLang="ko-KR" sz="1600" kern="12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</a:br>
          <a:br>
            <a:rPr lang="en-US" altLang="ko-KR" sz="1600" kern="12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</a:br>
          <a:r>
            <a:rPr lang="en-US" altLang="ko-KR" sz="1600" kern="12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  <a:t>- </a:t>
          </a:r>
          <a:r>
            <a:rPr lang="ko-KR" altLang="en-US" sz="1600" kern="12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  <a:t>로그인 기능 부재</a:t>
          </a:r>
          <a:br>
            <a:rPr lang="en-US" altLang="ko-KR" sz="1600" kern="12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</a:br>
          <a:br>
            <a:rPr lang="en-US" altLang="ko-KR" sz="1600" kern="12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</a:br>
          <a:r>
            <a:rPr lang="en-US" altLang="ko-KR" sz="1600" kern="12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  <a:t>- GAME OVER</a:t>
          </a:r>
          <a:r>
            <a:rPr lang="ko-KR" altLang="en-US" sz="1600" kern="12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  <a:t>시 선택 옵션이 없음</a:t>
          </a:r>
        </a:p>
      </dsp:txBody>
      <dsp:txXfrm>
        <a:off x="5022476" y="0"/>
        <a:ext cx="5022476" cy="2032000"/>
      </dsp:txXfrm>
    </dsp:sp>
    <dsp:sp modelId="{216A0B4F-1E65-4399-939A-4A0B72ACE484}">
      <dsp:nvSpPr>
        <dsp:cNvPr id="0" name=""/>
        <dsp:cNvSpPr/>
      </dsp:nvSpPr>
      <dsp:spPr>
        <a:xfrm rot="10800000">
          <a:off x="0" y="2709333"/>
          <a:ext cx="5022476" cy="2709333"/>
        </a:xfrm>
        <a:prstGeom prst="round1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en-US" altLang="ko-KR" sz="1600" kern="12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  <a:t>- BASE </a:t>
          </a:r>
          <a:r>
            <a:rPr lang="ko-KR" altLang="en-US" sz="1600" kern="12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  <a:t>코드가 존재</a:t>
          </a:r>
          <a:br>
            <a:rPr lang="en-US" altLang="ko-KR" sz="1600" kern="12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</a:br>
          <a:br>
            <a:rPr lang="en-US" altLang="ko-KR" sz="1600" kern="12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</a:br>
          <a:r>
            <a:rPr lang="en-US" altLang="ko-KR" sz="1600" kern="12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  <a:t>- </a:t>
          </a:r>
          <a:r>
            <a:rPr lang="ko-KR" altLang="en-US" sz="1600" kern="12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  <a:t>참고할 수 있는 오픈소스가 다양함</a:t>
          </a:r>
        </a:p>
      </dsp:txBody>
      <dsp:txXfrm rot="10800000">
        <a:off x="0" y="3386666"/>
        <a:ext cx="5022476" cy="2032000"/>
      </dsp:txXfrm>
    </dsp:sp>
    <dsp:sp modelId="{0CF46516-0E4D-4F8F-8D81-0097CE71A9A1}">
      <dsp:nvSpPr>
        <dsp:cNvPr id="0" name=""/>
        <dsp:cNvSpPr/>
      </dsp:nvSpPr>
      <dsp:spPr>
        <a:xfrm rot="5400000">
          <a:off x="6179047" y="1552762"/>
          <a:ext cx="2709333" cy="5022476"/>
        </a:xfrm>
        <a:prstGeom prst="round1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en-US" altLang="ko-KR" sz="1600" kern="12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  <a:t>- </a:t>
          </a:r>
          <a:r>
            <a:rPr lang="ko-KR" altLang="en-US" sz="1600" kern="12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  <a:t>슈팅게임 </a:t>
          </a:r>
          <a:r>
            <a:rPr lang="en-US" altLang="ko-KR" sz="1600" kern="12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  <a:t>+ </a:t>
          </a:r>
          <a:r>
            <a:rPr lang="ko-KR" altLang="en-US" sz="1600" kern="1200" err="1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  <a:t>레이싱게임의</a:t>
          </a:r>
          <a:r>
            <a:rPr lang="ko-KR" altLang="en-US" sz="1600" kern="12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  <a:t> 기능이 합쳐져 오류 발생 가능</a:t>
          </a:r>
          <a:br>
            <a:rPr lang="en-US" altLang="ko-KR" sz="1600" kern="12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</a:br>
          <a:endParaRPr lang="en-US" altLang="ko-KR" sz="1600" kern="1200">
            <a:latin typeface="아리따-돋움4.0(OTF)-SemiBold" panose="02020603020101020101" pitchFamily="18" charset="-127"/>
            <a:ea typeface="아리따-돋움4.0(OTF)-SemiBold" panose="02020603020101020101" pitchFamily="18" charset="-127"/>
          </a:endParaRPr>
        </a:p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en-US" altLang="ko-KR" sz="1600" kern="12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  <a:t>- </a:t>
          </a:r>
          <a:r>
            <a:rPr lang="ko-KR" altLang="en-US" sz="1600" kern="12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  <a:t>배경음악</a:t>
          </a:r>
          <a:r>
            <a:rPr lang="en-US" altLang="ko-KR" sz="1600" kern="12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  <a:t>, </a:t>
          </a:r>
          <a:r>
            <a:rPr lang="ko-KR" altLang="en-US" sz="1600" kern="12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  <a:t>캐릭터</a:t>
          </a:r>
          <a:r>
            <a:rPr lang="en-US" altLang="ko-KR" sz="1600" kern="12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  <a:t>, </a:t>
          </a:r>
          <a:r>
            <a:rPr lang="ko-KR" altLang="en-US" sz="1600" kern="120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rPr>
            <a:t>이미지 등 저작권 이슈</a:t>
          </a:r>
        </a:p>
      </dsp:txBody>
      <dsp:txXfrm rot="-5400000">
        <a:off x="5022475" y="3386666"/>
        <a:ext cx="5022476" cy="2032000"/>
      </dsp:txXfrm>
    </dsp:sp>
    <dsp:sp modelId="{0D78FA78-9367-4A33-9D2F-BBDE2375060F}">
      <dsp:nvSpPr>
        <dsp:cNvPr id="0" name=""/>
        <dsp:cNvSpPr/>
      </dsp:nvSpPr>
      <dsp:spPr>
        <a:xfrm>
          <a:off x="3551593" y="2211290"/>
          <a:ext cx="3013485" cy="1354666"/>
        </a:xfrm>
        <a:prstGeom prst="roundRect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800" kern="1200">
              <a:latin typeface="아리따-돋움4.0(OTF)-Bold" panose="02020603020101020101" pitchFamily="18" charset="-127"/>
              <a:ea typeface="아리따-돋움4.0(OTF)-Bold" panose="02020603020101020101" pitchFamily="18" charset="-127"/>
            </a:rPr>
            <a:t>SWOT</a:t>
          </a:r>
          <a:endParaRPr lang="ko-KR" altLang="en-US" sz="4800" kern="1200">
            <a:latin typeface="아리따-돋움4.0(OTF)-Bold" panose="02020603020101020101" pitchFamily="18" charset="-127"/>
            <a:ea typeface="아리따-돋움4.0(OTF)-Bold" panose="02020603020101020101" pitchFamily="18" charset="-127"/>
          </a:endParaRPr>
        </a:p>
      </dsp:txBody>
      <dsp:txXfrm>
        <a:off x="3617722" y="2277419"/>
        <a:ext cx="2881227" cy="12224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E2FE5F-D82A-4E72-BFB9-480BF87001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C160F09-2588-4075-8EF1-6FB9A98EA4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57AC19-6F03-4D70-8090-F5AB494BD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2722-A7E3-4056-8E11-F379A1A5B8A2}" type="datetimeFigureOut">
              <a:rPr lang="ko-KR" altLang="en-US" smtClean="0"/>
              <a:t>2021. 10. 20.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232ECE-7DF9-46AF-87B6-92A39BC40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746C57-C4E8-4BFD-8592-B4F2FA379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776CD-7CF2-43C0-8128-07E936443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558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E175A9-4ED7-4DA1-9E8E-DAECFC520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E1E171-CAB1-4553-93FB-69671A877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7CCA93-EC38-40B7-BEAA-B409123AC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2722-A7E3-4056-8E11-F379A1A5B8A2}" type="datetimeFigureOut">
              <a:rPr lang="ko-KR" altLang="en-US" smtClean="0"/>
              <a:t>2021. 10. 20.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77F8C5-5CCE-40AD-8298-BA847708D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40FDC3-E4FB-4E94-855A-3106DFA0D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776CD-7CF2-43C0-8128-07E936443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056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E605C1F-D09D-4AE1-81D0-FF472387DD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D1946D-E210-4B84-A88E-5FAB58D8B6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B64178-FC4E-408A-A0FA-65A704CA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2722-A7E3-4056-8E11-F379A1A5B8A2}" type="datetimeFigureOut">
              <a:rPr lang="ko-KR" altLang="en-US" smtClean="0"/>
              <a:t>2021. 10. 20.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91E88D-5920-4456-9C05-904798E05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B7861C-3B7F-47E1-B96C-D2568BCB8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776CD-7CF2-43C0-8128-07E936443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252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63C9C4-AE30-420F-96B0-B87F7D5B8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AC9B64-6808-4FF0-A892-C6C74A6E5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CBD828-8867-4C47-904E-5D50BB641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2722-A7E3-4056-8E11-F379A1A5B8A2}" type="datetimeFigureOut">
              <a:rPr lang="ko-KR" altLang="en-US" smtClean="0"/>
              <a:t>2021. 10. 20.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3FA304-CBC4-4419-8C07-0606AC789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3788D4-6351-4B04-8582-673A17C2E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776CD-7CF2-43C0-8128-07E936443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88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817351-3F02-4085-952A-06C05AA34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4F20FF-7A93-475C-819B-16703F9F5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770ABF-6AE0-4E00-9147-6A178E957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2722-A7E3-4056-8E11-F379A1A5B8A2}" type="datetimeFigureOut">
              <a:rPr lang="ko-KR" altLang="en-US" smtClean="0"/>
              <a:t>2021. 10. 20.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43329B-1B5A-478A-B863-42510689C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C79CED-DAC1-4C6E-9585-EF716A284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776CD-7CF2-43C0-8128-07E936443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811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86D979-3B6D-4EC6-B35E-1FAF6B5BC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048846-A88E-40DF-8652-C9F233BB01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2141E0-F6D3-4782-83F8-554F40D61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F5ACFC-721B-4C16-9D22-8EDE78C6B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2722-A7E3-4056-8E11-F379A1A5B8A2}" type="datetimeFigureOut">
              <a:rPr lang="ko-KR" altLang="en-US" smtClean="0"/>
              <a:t>2021. 10. 20.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44E85E-2C5A-45D2-8404-1DCD4F99C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9F96B6-F435-40E5-95D8-475AFC008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776CD-7CF2-43C0-8128-07E936443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844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ED2A8B-C96D-49E8-A079-0F789F296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AE8014-6037-495E-A498-EF2460BA1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827792-B628-484D-8A79-FAF113951A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B7CC1C-E620-4E41-97BA-7AF89723EF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AF92532-9181-4FB6-B1C9-BF02032EE2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5913CFF-B62D-4291-9758-F27CDD4D2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2722-A7E3-4056-8E11-F379A1A5B8A2}" type="datetimeFigureOut">
              <a:rPr lang="ko-KR" altLang="en-US" smtClean="0"/>
              <a:t>2021. 10. 20.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76C8065-058D-4EC6-A3DF-7CC3E28AA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E777E16-08E5-42EC-9510-64BA693EB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776CD-7CF2-43C0-8128-07E936443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291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C0257B-33E2-401A-A6BB-CACEC3606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9E91370-B966-47BE-AB2E-EE76C7907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2722-A7E3-4056-8E11-F379A1A5B8A2}" type="datetimeFigureOut">
              <a:rPr lang="ko-KR" altLang="en-US" smtClean="0"/>
              <a:t>2021. 10. 20.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BF23FC5-B884-487A-854D-B16D24A54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335AFE-D4C8-46FC-8BBB-639249D7E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776CD-7CF2-43C0-8128-07E936443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859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2FAF1E3-2D15-4F23-8980-7560124A9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2722-A7E3-4056-8E11-F379A1A5B8A2}" type="datetimeFigureOut">
              <a:rPr lang="ko-KR" altLang="en-US" smtClean="0"/>
              <a:t>2021. 10. 20.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8328B97-CD7F-4A97-AF1A-6089430F1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EBDE09-53AE-41E1-AE9C-7C140B4FA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776CD-7CF2-43C0-8128-07E936443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436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523F4E-FB58-462A-934B-1B68CCA85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E766EC-4F49-414C-B7DB-C6A3CA401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BCCB37E-9D6D-4FF8-A251-06051670A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5AE607-4DCC-4555-83D2-87F7F62DC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2722-A7E3-4056-8E11-F379A1A5B8A2}" type="datetimeFigureOut">
              <a:rPr lang="ko-KR" altLang="en-US" smtClean="0"/>
              <a:t>2021. 10. 20.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330DD8-66C5-4CA6-9DA4-992F41998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8ADF50-590A-4C0D-897B-FE2380E01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776CD-7CF2-43C0-8128-07E936443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97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D45193-9F4C-43B5-A2BB-433EC7E81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C338E89-2839-432B-8FF6-72FC5829CA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666678-E3FD-4DB1-865E-8AA4111B78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66F586-753E-489A-89D2-631DC498B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2722-A7E3-4056-8E11-F379A1A5B8A2}" type="datetimeFigureOut">
              <a:rPr lang="ko-KR" altLang="en-US" smtClean="0"/>
              <a:t>2021. 10. 20.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CD9DF9-4214-49D2-934C-E5753EB92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26029B-7163-44FD-9918-8B6748365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776CD-7CF2-43C0-8128-07E936443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784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0C718D3-E8E2-4A61-92A2-A7F577B7E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9F097C-40BA-4B24-AE93-22AF7D16A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1D1ABD-EF7A-4452-8FCB-255BC2E44A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2722-A7E3-4056-8E11-F379A1A5B8A2}" type="datetimeFigureOut">
              <a:rPr lang="ko-KR" altLang="en-US" smtClean="0"/>
              <a:t>2021. 10. 20.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BAC8DD-F5FE-4AD2-A3C6-3926B0B85B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9A46CE-DED7-4BDC-B729-97D20D6894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776CD-7CF2-43C0-8128-07E936443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99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CSID-DGU/2021-1-OSSPC-MUHIRYO-4.git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github.com/CSID-DGU/2021-2-OSSP-TEAM-MM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B2FD1B66-559C-9943-A79A-D49C4138F75D}"/>
              </a:ext>
            </a:extLst>
          </p:cNvPr>
          <p:cNvSpPr/>
          <p:nvPr/>
        </p:nvSpPr>
        <p:spPr>
          <a:xfrm>
            <a:off x="1413594" y="1121414"/>
            <a:ext cx="8353307" cy="2975285"/>
          </a:xfrm>
          <a:prstGeom prst="frame">
            <a:avLst>
              <a:gd name="adj1" fmla="val 208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326E2D-E860-944F-A080-D341C6EE9F0B}"/>
              </a:ext>
            </a:extLst>
          </p:cNvPr>
          <p:cNvSpPr txBox="1"/>
          <p:nvPr/>
        </p:nvSpPr>
        <p:spPr>
          <a:xfrm>
            <a:off x="1413594" y="1624171"/>
            <a:ext cx="835330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오픈소스 소프트웨어 프로젝트</a:t>
            </a:r>
            <a:endParaRPr kumimoji="1" lang="en-US" altLang="ko-KR" sz="2000" b="1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  <a:p>
            <a:pPr algn="ctr"/>
            <a:endParaRPr kumimoji="1" lang="en-US" altLang="ko-KR" sz="2000" b="1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  <a:p>
            <a:pPr algn="ctr"/>
            <a:r>
              <a:rPr kumimoji="1" lang="en-US" altLang="ko-KR" sz="3600" b="1">
                <a:solidFill>
                  <a:srgbClr val="002060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Shooting Game </a:t>
            </a:r>
            <a:r>
              <a:rPr kumimoji="1" lang="ko-KR" altLang="en-US" sz="3600" b="1">
                <a:solidFill>
                  <a:srgbClr val="002060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프로젝트 제안서</a:t>
            </a:r>
            <a:endParaRPr kumimoji="1" lang="en-US" altLang="ko-KR" sz="3600" b="1">
              <a:solidFill>
                <a:srgbClr val="002060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  <a:p>
            <a:pPr algn="ctr"/>
            <a:endParaRPr kumimoji="1" lang="en-US" altLang="ko-KR" sz="200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  <a:p>
            <a:pPr algn="ctr"/>
            <a:r>
              <a:rPr kumimoji="1" lang="en-US" altLang="ko-KR" sz="2800" b="1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TEAM MMS</a:t>
            </a:r>
            <a:endParaRPr kumimoji="1" lang="ko-KR" altLang="en-US" sz="2800" b="1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6D0D76-3860-7749-BC9B-45ABBDDA6209}"/>
              </a:ext>
            </a:extLst>
          </p:cNvPr>
          <p:cNvSpPr txBox="1"/>
          <p:nvPr/>
        </p:nvSpPr>
        <p:spPr>
          <a:xfrm>
            <a:off x="8402096" y="4599456"/>
            <a:ext cx="3070767" cy="141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kumimoji="1" lang="en-US" altLang="ko-KR" sz="2000" b="1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2016113565</a:t>
            </a:r>
            <a:r>
              <a:rPr kumimoji="1" lang="ko-KR" altLang="en-US" sz="2000" b="1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 </a:t>
            </a:r>
            <a:r>
              <a:rPr kumimoji="1" lang="ko-KR" altLang="en-US" sz="2000" b="1" err="1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심석인</a:t>
            </a:r>
            <a:endParaRPr kumimoji="1" lang="en-US" altLang="ko-KR" sz="2000" b="1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  <a:p>
            <a:pPr algn="dist">
              <a:lnSpc>
                <a:spcPct val="150000"/>
              </a:lnSpc>
            </a:pPr>
            <a:r>
              <a:rPr kumimoji="1" lang="en-US" altLang="ko-KR" sz="2000" b="1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2017111573</a:t>
            </a:r>
            <a:r>
              <a:rPr kumimoji="1" lang="ko-KR" altLang="en-US" sz="2000" b="1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 </a:t>
            </a:r>
            <a:r>
              <a:rPr kumimoji="1" lang="ko-KR" altLang="en-US" sz="2000" b="1" err="1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최시운</a:t>
            </a:r>
            <a:endParaRPr kumimoji="1" lang="en-US" altLang="ko-KR" sz="2000" b="1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  <a:p>
            <a:pPr algn="dist">
              <a:lnSpc>
                <a:spcPct val="150000"/>
              </a:lnSpc>
            </a:pPr>
            <a:r>
              <a:rPr kumimoji="1" lang="en-US" altLang="ko-KR" sz="2000" b="1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2017111405 </a:t>
            </a:r>
            <a:r>
              <a:rPr kumimoji="1" lang="ko-KR" altLang="en-US" sz="2000" b="1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유연아</a:t>
            </a:r>
            <a:endParaRPr kumimoji="1" lang="en-US" altLang="ko-KR" sz="2000" b="1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6973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C817CE83-AD27-4975-BA83-19F434AD97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399822" y="350838"/>
            <a:ext cx="7089422" cy="631295"/>
          </a:xfrm>
        </p:spPr>
        <p:txBody>
          <a:bodyPr/>
          <a:lstStyle/>
          <a:p>
            <a:r>
              <a:rPr lang="en-US" altLang="ko-KR" b="1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Algorithm Structure</a:t>
            </a:r>
            <a:endParaRPr lang="ko-KR" altLang="en-US" b="1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788819-3B3F-4868-BFC0-F3A980B8B2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68"/>
          <a:stretch/>
        </p:blipFill>
        <p:spPr>
          <a:xfrm>
            <a:off x="2716496" y="1177098"/>
            <a:ext cx="6759007" cy="51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31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7168C3-F5E0-2C46-8739-6F11B6DB4A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1721" y="2465672"/>
            <a:ext cx="5328557" cy="1485220"/>
          </a:xfrm>
        </p:spPr>
        <p:txBody>
          <a:bodyPr>
            <a:normAutofit/>
          </a:bodyPr>
          <a:lstStyle/>
          <a:p>
            <a:r>
              <a:rPr kumimoji="1" lang="en-US" altLang="ko-KR" sz="80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DETAIL</a:t>
            </a:r>
            <a:endParaRPr kumimoji="1" lang="ko-KR" altLang="en-US" sz="8000" b="1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7354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2DCD89-BD6F-7D4C-BE5C-09B491BDE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70" y="44653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Ⅰ.</a:t>
            </a:r>
            <a:r>
              <a:rPr lang="ko-KR" altLang="ko-KR" sz="4000" dirty="0"/>
              <a:t> </a:t>
            </a:r>
            <a:r>
              <a:rPr kumimoji="1" lang="ko-KR" altLang="en-US" sz="4000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기존 기능 개선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C333D7-1B9B-1C48-9756-C56C3EB02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000" y="2999738"/>
            <a:ext cx="2880000" cy="3346052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CB3124C6-5877-D34C-B351-B2C29C3E6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454" y="2999738"/>
            <a:ext cx="2880000" cy="3362320"/>
          </a:xfrm>
          <a:prstGeom prst="rect">
            <a:avLst/>
          </a:prstGeom>
        </p:spPr>
      </p:pic>
      <p:pic>
        <p:nvPicPr>
          <p:cNvPr id="9" name="화면 기록 2021-10-15 오후 3.03.04" descr="화면 기록 2021-10-15 오후 3.03.04">
            <a:hlinkClick r:id="" action="ppaction://media"/>
            <a:extLst>
              <a:ext uri="{FF2B5EF4-FFF2-40B4-BE49-F238E27FC236}">
                <a16:creationId xmlns:a16="http://schemas.microsoft.com/office/drawing/2014/main" id="{CDA40C82-9FF4-854B-9425-A7645713B1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66546" y="2999738"/>
            <a:ext cx="2880000" cy="33460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AC17A6-DB4A-D948-8FC8-2314F942C10B}"/>
              </a:ext>
            </a:extLst>
          </p:cNvPr>
          <p:cNvSpPr txBox="1"/>
          <p:nvPr/>
        </p:nvSpPr>
        <p:spPr>
          <a:xfrm>
            <a:off x="1226050" y="2271575"/>
            <a:ext cx="2518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배경의 이미지에 맞게</a:t>
            </a:r>
            <a:endParaRPr kumimoji="1" lang="en-US" altLang="ko-KR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  <a:p>
            <a:pPr algn="ctr"/>
            <a:r>
              <a:rPr kumimoji="1" lang="ko-KR" altLang="en-US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장애물 위치 수정</a:t>
            </a:r>
          </a:p>
        </p:txBody>
      </p:sp>
      <p:sp>
        <p:nvSpPr>
          <p:cNvPr id="11" name="도넛[D] 10">
            <a:extLst>
              <a:ext uri="{FF2B5EF4-FFF2-40B4-BE49-F238E27FC236}">
                <a16:creationId xmlns:a16="http://schemas.microsoft.com/office/drawing/2014/main" id="{2985A0C7-2E43-7249-8BEB-B333BD9B7C26}"/>
              </a:ext>
            </a:extLst>
          </p:cNvPr>
          <p:cNvSpPr/>
          <p:nvPr/>
        </p:nvSpPr>
        <p:spPr>
          <a:xfrm>
            <a:off x="933442" y="4791456"/>
            <a:ext cx="785630" cy="755904"/>
          </a:xfrm>
          <a:prstGeom prst="donut">
            <a:avLst>
              <a:gd name="adj" fmla="val 1209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3489B718-BEB7-6742-91ED-910C13ABEB59}"/>
              </a:ext>
            </a:extLst>
          </p:cNvPr>
          <p:cNvSpPr/>
          <p:nvPr/>
        </p:nvSpPr>
        <p:spPr>
          <a:xfrm>
            <a:off x="5888736" y="3249168"/>
            <a:ext cx="950976" cy="3084576"/>
          </a:xfrm>
          <a:prstGeom prst="frame">
            <a:avLst>
              <a:gd name="adj1" fmla="val 7372"/>
            </a:avLst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B0F6A3-B2BD-2D46-B771-833BF334D67B}"/>
              </a:ext>
            </a:extLst>
          </p:cNvPr>
          <p:cNvSpPr txBox="1"/>
          <p:nvPr/>
        </p:nvSpPr>
        <p:spPr>
          <a:xfrm>
            <a:off x="4596384" y="2410074"/>
            <a:ext cx="3015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미사일의 개수와 속도 증가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D1627E-ED72-0E46-A1D4-B3CBA8E2636A}"/>
              </a:ext>
            </a:extLst>
          </p:cNvPr>
          <p:cNvSpPr txBox="1"/>
          <p:nvPr/>
        </p:nvSpPr>
        <p:spPr>
          <a:xfrm>
            <a:off x="8108722" y="2410074"/>
            <a:ext cx="3195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장애물을 지나쳐도 게임 지속</a:t>
            </a:r>
            <a:endParaRPr kumimoji="1" lang="en-US" altLang="ko-KR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936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8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30D29-ACC8-9A4F-874B-1DA45A4E4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Ⅱ. </a:t>
            </a:r>
            <a:r>
              <a:rPr kumimoji="1" lang="ko-KR" altLang="en-US" sz="4000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새로운 기능 추가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291080-E197-E340-A54E-F05E13E75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887" y="2578762"/>
            <a:ext cx="2160000" cy="216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444169C-EFA6-824E-B1E2-8CFF2CFE2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613" y="2612646"/>
            <a:ext cx="2160000" cy="216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F6A965-5B11-3044-80C8-0F3405423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5828" y="2578762"/>
            <a:ext cx="2160000" cy="216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14EC2C-793B-6442-BCE3-2E9804E04892}"/>
              </a:ext>
            </a:extLst>
          </p:cNvPr>
          <p:cNvSpPr txBox="1"/>
          <p:nvPr/>
        </p:nvSpPr>
        <p:spPr>
          <a:xfrm>
            <a:off x="1673979" y="5230533"/>
            <a:ext cx="185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로그인 창 추가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43573D-99D6-1348-99B7-20A510A4668F}"/>
              </a:ext>
            </a:extLst>
          </p:cNvPr>
          <p:cNvSpPr txBox="1"/>
          <p:nvPr/>
        </p:nvSpPr>
        <p:spPr>
          <a:xfrm>
            <a:off x="5078707" y="5212469"/>
            <a:ext cx="200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Restart</a:t>
            </a:r>
            <a:r>
              <a:rPr kumimoji="1" lang="ko-KR" altLang="en-US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버튼 추가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974CB4-1804-E347-8735-E89729BAD230}"/>
              </a:ext>
            </a:extLst>
          </p:cNvPr>
          <p:cNvSpPr txBox="1"/>
          <p:nvPr/>
        </p:nvSpPr>
        <p:spPr>
          <a:xfrm>
            <a:off x="8016584" y="5246872"/>
            <a:ext cx="2998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레벨 업 배경 화면 바꾸기</a:t>
            </a:r>
          </a:p>
        </p:txBody>
      </p:sp>
    </p:spTree>
    <p:extLst>
      <p:ext uri="{BB962C8B-B14F-4D97-AF65-F5344CB8AC3E}">
        <p14:creationId xmlns:p14="http://schemas.microsoft.com/office/powerpoint/2010/main" val="3050506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325165-1548-AE4F-919B-DAB584432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Ⅲ.</a:t>
            </a:r>
            <a:r>
              <a:rPr lang="ko-KR" altLang="ko-KR" sz="4000" dirty="0"/>
              <a:t> </a:t>
            </a:r>
            <a:r>
              <a:rPr kumimoji="1" lang="ko-KR" altLang="en-US" sz="4000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디테일 개선에 따른 기대효과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0C3AF-E60E-0B4A-B90C-D2B33CD9285F}"/>
              </a:ext>
            </a:extLst>
          </p:cNvPr>
          <p:cNvSpPr txBox="1"/>
          <p:nvPr/>
        </p:nvSpPr>
        <p:spPr>
          <a:xfrm>
            <a:off x="838199" y="1797013"/>
            <a:ext cx="104183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단조로움 탈피</a:t>
            </a:r>
            <a:endParaRPr kumimoji="1" lang="en-US" altLang="ko-KR" sz="2800" b="1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  <a:p>
            <a:endParaRPr kumimoji="1" lang="en-US" altLang="ko-KR" sz="1600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  <a:p>
            <a:r>
              <a:rPr kumimoji="1" lang="en-US" altLang="ko-KR" sz="20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-&gt;</a:t>
            </a:r>
            <a:r>
              <a:rPr kumimoji="1" lang="ko-KR" altLang="en-US" sz="20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다양한 배경으로 시각적인 즐거움과 속도감 있는 공격으로 지루함 해소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9A0CD3-952B-D045-9E3D-AE83E4545FA6}"/>
              </a:ext>
            </a:extLst>
          </p:cNvPr>
          <p:cNvSpPr txBox="1"/>
          <p:nvPr/>
        </p:nvSpPr>
        <p:spPr>
          <a:xfrm>
            <a:off x="838199" y="3439026"/>
            <a:ext cx="104183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사용자의 만족감 증가</a:t>
            </a:r>
            <a:endParaRPr kumimoji="1" lang="en-US" altLang="ko-KR" sz="2800" b="1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  <a:p>
            <a:endParaRPr kumimoji="1" lang="en-US" altLang="ko-KR" sz="1600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  <a:p>
            <a:r>
              <a:rPr kumimoji="1" lang="en-US" altLang="ko-KR" sz="20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-&gt;</a:t>
            </a:r>
            <a:r>
              <a:rPr kumimoji="1" lang="ko-KR" altLang="en-US" sz="20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장애물의 위치를 정확히 파악하고 장애물과 충돌하지 않는다면 게임 지속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50D72-9E77-6A42-B6C5-831596320A08}"/>
              </a:ext>
            </a:extLst>
          </p:cNvPr>
          <p:cNvSpPr txBox="1"/>
          <p:nvPr/>
        </p:nvSpPr>
        <p:spPr>
          <a:xfrm>
            <a:off x="838198" y="5081039"/>
            <a:ext cx="113538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효과적인 플레이</a:t>
            </a:r>
            <a:endParaRPr kumimoji="1" lang="en-US" altLang="ko-KR" sz="2800" b="1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  <a:p>
            <a:endParaRPr kumimoji="1" lang="en-US" altLang="ko-KR" sz="1600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  <a:p>
            <a:r>
              <a:rPr kumimoji="1" lang="en-US" altLang="ko-KR" sz="20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-&gt;</a:t>
            </a:r>
            <a:r>
              <a:rPr kumimoji="1" lang="ko-KR" altLang="en-US" sz="20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기존의 스코어를 확인가능함으로써 몰입도 증가 및 </a:t>
            </a:r>
            <a:r>
              <a:rPr kumimoji="1" lang="en-US" altLang="ko-KR" sz="20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Restart</a:t>
            </a:r>
            <a:r>
              <a:rPr kumimoji="1" lang="ko-KR" altLang="en-US" sz="20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버튼을 통한 빠른 게임 재 시작</a:t>
            </a:r>
          </a:p>
        </p:txBody>
      </p:sp>
    </p:spTree>
    <p:extLst>
      <p:ext uri="{BB962C8B-B14F-4D97-AF65-F5344CB8AC3E}">
        <p14:creationId xmlns:p14="http://schemas.microsoft.com/office/powerpoint/2010/main" val="54050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64A860B-3A27-4A1E-BF37-37BB990DB3E1}"/>
              </a:ext>
            </a:extLst>
          </p:cNvPr>
          <p:cNvSpPr txBox="1"/>
          <p:nvPr/>
        </p:nvSpPr>
        <p:spPr>
          <a:xfrm>
            <a:off x="591671" y="313765"/>
            <a:ext cx="1927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역할분담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1692702-0ECB-DB4C-A7CA-290329002C1A}"/>
              </a:ext>
            </a:extLst>
          </p:cNvPr>
          <p:cNvGrpSpPr/>
          <p:nvPr/>
        </p:nvGrpSpPr>
        <p:grpSpPr>
          <a:xfrm>
            <a:off x="1634913" y="1499455"/>
            <a:ext cx="8825922" cy="1402957"/>
            <a:chOff x="2015776" y="1462917"/>
            <a:chExt cx="8160449" cy="1402957"/>
          </a:xfrm>
        </p:grpSpPr>
        <p:pic>
          <p:nvPicPr>
            <p:cNvPr id="13" name="그래픽 12" descr="사용자 단색으로 채워진">
              <a:extLst>
                <a:ext uri="{FF2B5EF4-FFF2-40B4-BE49-F238E27FC236}">
                  <a16:creationId xmlns:a16="http://schemas.microsoft.com/office/drawing/2014/main" id="{2808D1F8-A03B-492E-909B-30012797E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15776" y="1462917"/>
              <a:ext cx="1376299" cy="1376299"/>
            </a:xfrm>
            <a:prstGeom prst="rect">
              <a:avLst/>
            </a:prstGeom>
          </p:spPr>
        </p:pic>
        <p:pic>
          <p:nvPicPr>
            <p:cNvPr id="14" name="그래픽 13" descr="사용자 단색으로 채워진">
              <a:extLst>
                <a:ext uri="{FF2B5EF4-FFF2-40B4-BE49-F238E27FC236}">
                  <a16:creationId xmlns:a16="http://schemas.microsoft.com/office/drawing/2014/main" id="{DDC527FB-ACD8-4CE2-A3C6-D3E40293A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07851" y="1489575"/>
              <a:ext cx="1376299" cy="1376299"/>
            </a:xfrm>
            <a:prstGeom prst="rect">
              <a:avLst/>
            </a:prstGeom>
          </p:spPr>
        </p:pic>
        <p:pic>
          <p:nvPicPr>
            <p:cNvPr id="15" name="그래픽 14" descr="사용자 단색으로 채워진">
              <a:extLst>
                <a:ext uri="{FF2B5EF4-FFF2-40B4-BE49-F238E27FC236}">
                  <a16:creationId xmlns:a16="http://schemas.microsoft.com/office/drawing/2014/main" id="{48A76D26-6329-4AEA-B20C-05EF43BD1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99926" y="1489575"/>
              <a:ext cx="1376299" cy="1376299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3F61CB0-67CB-4C5C-8ABA-7D2E2C2FC2F1}"/>
              </a:ext>
            </a:extLst>
          </p:cNvPr>
          <p:cNvGrpSpPr/>
          <p:nvPr/>
        </p:nvGrpSpPr>
        <p:grpSpPr>
          <a:xfrm>
            <a:off x="1913023" y="2790216"/>
            <a:ext cx="8402053" cy="418095"/>
            <a:chOff x="2020167" y="2787299"/>
            <a:chExt cx="7467600" cy="41809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0E66536-442F-4B64-B04E-9592731E5944}"/>
                </a:ext>
              </a:extLst>
            </p:cNvPr>
            <p:cNvSpPr txBox="1"/>
            <p:nvPr/>
          </p:nvSpPr>
          <p:spPr>
            <a:xfrm>
              <a:off x="2020167" y="2787299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심석인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1170518-170A-4ED2-A9C6-A66A55C6A423}"/>
                </a:ext>
              </a:extLst>
            </p:cNvPr>
            <p:cNvSpPr txBox="1"/>
            <p:nvPr/>
          </p:nvSpPr>
          <p:spPr>
            <a:xfrm>
              <a:off x="5296767" y="2819147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최시운</a:t>
              </a:r>
              <a:endParaRPr lang="ko-KR" altLang="en-US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766D21-A2F2-487A-9FD5-5EC19C468F6D}"/>
                </a:ext>
              </a:extLst>
            </p:cNvPr>
            <p:cNvSpPr txBox="1"/>
            <p:nvPr/>
          </p:nvSpPr>
          <p:spPr>
            <a:xfrm>
              <a:off x="8573367" y="283606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유연아</a:t>
              </a:r>
            </a:p>
          </p:txBody>
        </p:sp>
      </p:grp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EA408E25-5D1C-3643-93CD-876C74F24A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"/>
          <a:stretch/>
        </p:blipFill>
        <p:spPr>
          <a:xfrm>
            <a:off x="850231" y="3564352"/>
            <a:ext cx="10587789" cy="218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74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8C2F84-D489-4B09-86D4-A2493782F632}"/>
              </a:ext>
            </a:extLst>
          </p:cNvPr>
          <p:cNvSpPr txBox="1"/>
          <p:nvPr/>
        </p:nvSpPr>
        <p:spPr>
          <a:xfrm>
            <a:off x="2908119" y="2644170"/>
            <a:ext cx="63757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29965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29320F-144F-42C0-84FB-66B5E0073CB5}"/>
              </a:ext>
            </a:extLst>
          </p:cNvPr>
          <p:cNvSpPr txBox="1"/>
          <p:nvPr/>
        </p:nvSpPr>
        <p:spPr>
          <a:xfrm>
            <a:off x="673981" y="445463"/>
            <a:ext cx="2625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목차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A62E6BA-383D-4E6D-89A0-241B814C7D5F}"/>
              </a:ext>
            </a:extLst>
          </p:cNvPr>
          <p:cNvSpPr/>
          <p:nvPr/>
        </p:nvSpPr>
        <p:spPr>
          <a:xfrm>
            <a:off x="745540" y="950699"/>
            <a:ext cx="2389239" cy="750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151D08-F628-4096-9E04-91A7FD913BE1}"/>
              </a:ext>
            </a:extLst>
          </p:cNvPr>
          <p:cNvSpPr txBox="1"/>
          <p:nvPr/>
        </p:nvSpPr>
        <p:spPr>
          <a:xfrm>
            <a:off x="1613514" y="1865673"/>
            <a:ext cx="262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Bases</a:t>
            </a:r>
            <a:endParaRPr lang="ko-KR" altLang="en-US" b="1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25BE3E-1E3B-4F50-BFA8-B8935018E79C}"/>
              </a:ext>
            </a:extLst>
          </p:cNvPr>
          <p:cNvSpPr txBox="1"/>
          <p:nvPr/>
        </p:nvSpPr>
        <p:spPr>
          <a:xfrm>
            <a:off x="1222018" y="1865673"/>
            <a:ext cx="39149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21EE22-506E-4DE8-BDB3-7ABD0FBEED20}"/>
              </a:ext>
            </a:extLst>
          </p:cNvPr>
          <p:cNvSpPr txBox="1"/>
          <p:nvPr/>
        </p:nvSpPr>
        <p:spPr>
          <a:xfrm>
            <a:off x="1613514" y="2700632"/>
            <a:ext cx="262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개발환경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71CCCE-D93C-442D-9B1F-998458200950}"/>
              </a:ext>
            </a:extLst>
          </p:cNvPr>
          <p:cNvSpPr txBox="1"/>
          <p:nvPr/>
        </p:nvSpPr>
        <p:spPr>
          <a:xfrm>
            <a:off x="1222018" y="2700632"/>
            <a:ext cx="39149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A57052-530C-4EFA-8E9F-8DDC3955A50E}"/>
              </a:ext>
            </a:extLst>
          </p:cNvPr>
          <p:cNvSpPr txBox="1"/>
          <p:nvPr/>
        </p:nvSpPr>
        <p:spPr>
          <a:xfrm>
            <a:off x="1620862" y="3535591"/>
            <a:ext cx="262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Algorithm Structure</a:t>
            </a:r>
            <a:endParaRPr lang="ko-KR" altLang="en-US" b="1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D1B750-74BA-4119-B524-85B6C068BF94}"/>
              </a:ext>
            </a:extLst>
          </p:cNvPr>
          <p:cNvSpPr txBox="1"/>
          <p:nvPr/>
        </p:nvSpPr>
        <p:spPr>
          <a:xfrm>
            <a:off x="1222018" y="3549986"/>
            <a:ext cx="39149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21F145-A7DD-4C05-B453-B8BD99561A47}"/>
              </a:ext>
            </a:extLst>
          </p:cNvPr>
          <p:cNvSpPr txBox="1"/>
          <p:nvPr/>
        </p:nvSpPr>
        <p:spPr>
          <a:xfrm>
            <a:off x="1620862" y="4370550"/>
            <a:ext cx="262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Details</a:t>
            </a:r>
            <a:endParaRPr lang="ko-KR" altLang="en-US" b="1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836EF9-9789-4655-854A-323D4C10B37A}"/>
              </a:ext>
            </a:extLst>
          </p:cNvPr>
          <p:cNvSpPr txBox="1"/>
          <p:nvPr/>
        </p:nvSpPr>
        <p:spPr>
          <a:xfrm>
            <a:off x="1229366" y="4370550"/>
            <a:ext cx="39149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54818F-D97B-457D-8D4F-C0B1F2CACB5A}"/>
              </a:ext>
            </a:extLst>
          </p:cNvPr>
          <p:cNvSpPr txBox="1"/>
          <p:nvPr/>
        </p:nvSpPr>
        <p:spPr>
          <a:xfrm>
            <a:off x="1620862" y="5191114"/>
            <a:ext cx="2997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역할 </a:t>
            </a:r>
            <a:r>
              <a:rPr lang="ko-KR" altLang="en-US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분담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9E0CFA-4C7F-464D-9B6F-9E25BAC2F8BC}"/>
              </a:ext>
            </a:extLst>
          </p:cNvPr>
          <p:cNvSpPr txBox="1"/>
          <p:nvPr/>
        </p:nvSpPr>
        <p:spPr>
          <a:xfrm>
            <a:off x="1229366" y="5191114"/>
            <a:ext cx="39149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482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8D02ADD-EFEA-44A0-95E7-0440333A5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1721" y="2840691"/>
            <a:ext cx="5328557" cy="1176618"/>
          </a:xfrm>
        </p:spPr>
        <p:txBody>
          <a:bodyPr>
            <a:noAutofit/>
          </a:bodyPr>
          <a:lstStyle/>
          <a:p>
            <a:r>
              <a:rPr kumimoji="1" lang="en-US" altLang="ko-KR" sz="80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BASES</a:t>
            </a:r>
            <a:endParaRPr kumimoji="1" lang="ko-KR" altLang="en-US" sz="8000" b="1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4113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A2975C6-BBBE-4173-8103-6C96B19D2DB4}"/>
              </a:ext>
            </a:extLst>
          </p:cNvPr>
          <p:cNvSpPr txBox="1"/>
          <p:nvPr/>
        </p:nvSpPr>
        <p:spPr>
          <a:xfrm>
            <a:off x="591671" y="313765"/>
            <a:ext cx="1927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BASES</a:t>
            </a:r>
            <a:endParaRPr lang="ko-KR" altLang="en-US" sz="320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DEFCA13-3C98-4050-9583-8ACC10E65DB0}"/>
              </a:ext>
            </a:extLst>
          </p:cNvPr>
          <p:cNvSpPr/>
          <p:nvPr/>
        </p:nvSpPr>
        <p:spPr>
          <a:xfrm>
            <a:off x="903831" y="1084129"/>
            <a:ext cx="10127243" cy="226709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250000"/>
              </a:lnSpc>
              <a:buFontTx/>
              <a:buChar char="-"/>
            </a:pPr>
            <a:r>
              <a:rPr lang="ko-KR" altLang="en-US" sz="2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cs typeface="둥근모꼴" panose="020B0500000000000000" pitchFamily="50" charset="-127"/>
              </a:rPr>
              <a:t>게임 장르 </a:t>
            </a:r>
            <a:r>
              <a:rPr lang="en-US" altLang="ko-KR" sz="2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cs typeface="둥근모꼴" panose="020B0500000000000000" pitchFamily="50" charset="-127"/>
              </a:rPr>
              <a:t>: RACING + SHOUTING GAME</a:t>
            </a:r>
          </a:p>
          <a:p>
            <a:pPr>
              <a:lnSpc>
                <a:spcPct val="250000"/>
              </a:lnSpc>
            </a:pPr>
            <a:r>
              <a:rPr lang="en-US" altLang="ko-KR" sz="2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cs typeface="둥근모꼴" panose="020B0500000000000000" pitchFamily="50" charset="-127"/>
              </a:rPr>
              <a:t>-   </a:t>
            </a:r>
            <a:r>
              <a:rPr lang="ko-KR" altLang="en-US" sz="200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cs typeface="둥근모꼴" panose="020B0500000000000000" pitchFamily="50" charset="-127"/>
              </a:rPr>
              <a:t>깃허브</a:t>
            </a:r>
            <a:r>
              <a:rPr lang="ko-KR" altLang="en-US" sz="2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cs typeface="둥근모꼴" panose="020B0500000000000000" pitchFamily="50" charset="-127"/>
              </a:rPr>
              <a:t> 주소 </a:t>
            </a:r>
            <a:r>
              <a:rPr lang="en-US" altLang="ko-KR" sz="2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cs typeface="둥근모꼴" panose="020B0500000000000000" pitchFamily="50" charset="-127"/>
              </a:rPr>
              <a:t>: </a:t>
            </a:r>
            <a:r>
              <a:rPr lang="en-US" altLang="ko-KR" sz="2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cs typeface="둥근모꼴" panose="020B0500000000000000" pitchFamily="50" charset="-127"/>
                <a:hlinkClick r:id="rId2"/>
              </a:rPr>
              <a:t>https://github.com/CSID-DGU/2021-1-OSSPC-MUHIRYO-4.git</a:t>
            </a:r>
            <a:endParaRPr lang="en-US" altLang="ko-KR" sz="20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  <a:cs typeface="둥근모꼴" panose="020B0500000000000000" pitchFamily="50" charset="-127"/>
            </a:endParaRPr>
          </a:p>
          <a:p>
            <a:pPr marL="342900" indent="-342900">
              <a:lnSpc>
                <a:spcPct val="250000"/>
              </a:lnSpc>
              <a:buFontTx/>
              <a:buChar char="-"/>
            </a:pPr>
            <a:r>
              <a:rPr lang="en-US" altLang="ko-KR" sz="200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cs typeface="둥근모꼴" panose="020B0500000000000000" pitchFamily="50" charset="-127"/>
              </a:rPr>
              <a:t>Lisence</a:t>
            </a:r>
            <a:r>
              <a:rPr lang="en-US" altLang="ko-KR" sz="2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cs typeface="둥근모꼴" panose="020B0500000000000000" pitchFamily="50" charset="-127"/>
              </a:rPr>
              <a:t> : MIT </a:t>
            </a:r>
            <a:endParaRPr lang="en-US" altLang="ko-KR" sz="200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  <a:cs typeface="둥근모꼴" panose="020B0500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1E9DF8D-E847-44E6-8A66-80C7F3DBEC5F}"/>
              </a:ext>
            </a:extLst>
          </p:cNvPr>
          <p:cNvGrpSpPr/>
          <p:nvPr/>
        </p:nvGrpSpPr>
        <p:grpSpPr>
          <a:xfrm>
            <a:off x="1845945" y="4277139"/>
            <a:ext cx="8207154" cy="2267096"/>
            <a:chOff x="1850180" y="4277139"/>
            <a:chExt cx="8207154" cy="226709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950FFD-511A-490B-B61F-54B9F5CCA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0180" y="4277140"/>
              <a:ext cx="3589717" cy="226709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D76A476-3132-403C-8E50-66071BD7C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2105" y="4277139"/>
              <a:ext cx="3305229" cy="2267096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8F8E965-AAC4-43C5-9AD2-4084A3A87DDE}"/>
              </a:ext>
            </a:extLst>
          </p:cNvPr>
          <p:cNvSpPr txBox="1"/>
          <p:nvPr/>
        </p:nvSpPr>
        <p:spPr>
          <a:xfrm>
            <a:off x="591671" y="3506776"/>
            <a:ext cx="1927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예시화면</a:t>
            </a:r>
          </a:p>
        </p:txBody>
      </p:sp>
    </p:spTree>
    <p:extLst>
      <p:ext uri="{BB962C8B-B14F-4D97-AF65-F5344CB8AC3E}">
        <p14:creationId xmlns:p14="http://schemas.microsoft.com/office/powerpoint/2010/main" val="183760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A653DA-44E4-4B78-91C8-D9888B89DEBF}"/>
              </a:ext>
            </a:extLst>
          </p:cNvPr>
          <p:cNvSpPr txBox="1"/>
          <p:nvPr/>
        </p:nvSpPr>
        <p:spPr>
          <a:xfrm>
            <a:off x="591671" y="313765"/>
            <a:ext cx="1927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BASES</a:t>
            </a:r>
            <a:endParaRPr lang="ko-KR" altLang="en-US" sz="320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7FDF6320-070D-4339-9264-407D4C3A58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1921768"/>
              </p:ext>
            </p:extLst>
          </p:nvPr>
        </p:nvGraphicFramePr>
        <p:xfrm>
          <a:off x="1214718" y="1125568"/>
          <a:ext cx="1004495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9602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40AC0C-B62B-446D-AD13-E8FD4ACF4047}"/>
              </a:ext>
            </a:extLst>
          </p:cNvPr>
          <p:cNvSpPr txBox="1"/>
          <p:nvPr/>
        </p:nvSpPr>
        <p:spPr>
          <a:xfrm>
            <a:off x="591671" y="313765"/>
            <a:ext cx="1927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개발환경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70266F4-B84C-4D36-8B24-1B25E6043937}"/>
              </a:ext>
            </a:extLst>
          </p:cNvPr>
          <p:cNvGrpSpPr/>
          <p:nvPr/>
        </p:nvGrpSpPr>
        <p:grpSpPr>
          <a:xfrm>
            <a:off x="445096" y="1542736"/>
            <a:ext cx="11301807" cy="4078135"/>
            <a:chOff x="164052" y="1453089"/>
            <a:chExt cx="11803541" cy="4392572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C908A7D9-83AA-44F4-82C2-E3E41A34E63A}"/>
                </a:ext>
              </a:extLst>
            </p:cNvPr>
            <p:cNvGrpSpPr/>
            <p:nvPr/>
          </p:nvGrpSpPr>
          <p:grpSpPr>
            <a:xfrm>
              <a:off x="164052" y="1453089"/>
              <a:ext cx="8791690" cy="4392572"/>
              <a:chOff x="504710" y="1435160"/>
              <a:chExt cx="11182579" cy="4548681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330AE13-7442-4A8C-AA30-EAFA651C7847}"/>
                  </a:ext>
                </a:extLst>
              </p:cNvPr>
              <p:cNvGrpSpPr/>
              <p:nvPr/>
            </p:nvGrpSpPr>
            <p:grpSpPr>
              <a:xfrm>
                <a:off x="504710" y="1435160"/>
                <a:ext cx="3517967" cy="4548681"/>
                <a:chOff x="855192" y="1184148"/>
                <a:chExt cx="3517967" cy="4548681"/>
              </a:xfrm>
            </p:grpSpPr>
            <p:sp>
              <p:nvSpPr>
                <p:cNvPr id="3" name="직사각형 2">
                  <a:extLst>
                    <a:ext uri="{FF2B5EF4-FFF2-40B4-BE49-F238E27FC236}">
                      <a16:creationId xmlns:a16="http://schemas.microsoft.com/office/drawing/2014/main" id="{4D2A9D76-6A6A-4B13-B053-385962ECCE1A}"/>
                    </a:ext>
                  </a:extLst>
                </p:cNvPr>
                <p:cNvSpPr/>
                <p:nvPr/>
              </p:nvSpPr>
              <p:spPr>
                <a:xfrm>
                  <a:off x="855192" y="1184148"/>
                  <a:ext cx="3517967" cy="4548681"/>
                </a:xfrm>
                <a:prstGeom prst="rect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91440" tIns="45720" rIns="91440" bIns="45720" anchor="t">
                  <a:spAutoFit/>
                </a:bodyPr>
                <a:lstStyle/>
                <a:p>
                  <a:pPr algn="ctr">
                    <a:lnSpc>
                      <a:spcPct val="250000"/>
                    </a:lnSpc>
                  </a:pPr>
                  <a:r>
                    <a:rPr lang="en-US" altLang="ko-KR" sz="2400">
                      <a:ln>
                        <a:solidFill>
                          <a:srgbClr val="4472C4">
                            <a:shade val="50000"/>
                            <a:alpha val="0"/>
                          </a:srgbClr>
                        </a:solidFill>
                      </a:ln>
                      <a:latin typeface="아리따-돋움4.0(OTF)-SemiBold" panose="02020603020101020101" pitchFamily="18" charset="-127"/>
                      <a:ea typeface="아리따-돋움4.0(OTF)-SemiBold" panose="02020603020101020101" pitchFamily="18" charset="-127"/>
                      <a:cs typeface="둥근모꼴" panose="020B0500000000000000" pitchFamily="50" charset="-127"/>
                    </a:rPr>
                    <a:t>LANGAUGE</a:t>
                  </a:r>
                </a:p>
                <a:p>
                  <a:pPr>
                    <a:lnSpc>
                      <a:spcPct val="250000"/>
                    </a:lnSpc>
                  </a:pPr>
                  <a:endParaRPr lang="en-US" altLang="ko-KR" sz="240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latin typeface="아리따-돋움4.0(OTF)-SemiBold" panose="02020603020101020101" pitchFamily="18" charset="-127"/>
                    <a:ea typeface="아리따-돋움4.0(OTF)-SemiBold" panose="02020603020101020101" pitchFamily="18" charset="-127"/>
                    <a:cs typeface="둥근모꼴" panose="020B0500000000000000" pitchFamily="50" charset="-127"/>
                  </a:endParaRPr>
                </a:p>
                <a:p>
                  <a:pPr>
                    <a:lnSpc>
                      <a:spcPct val="250000"/>
                    </a:lnSpc>
                  </a:pPr>
                  <a:endParaRPr lang="en-US" altLang="ko-KR" sz="240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latin typeface="아리따-돋움4.0(OTF)-SemiBold" panose="02020603020101020101" pitchFamily="18" charset="-127"/>
                    <a:ea typeface="아리따-돋움4.0(OTF)-SemiBold" panose="02020603020101020101" pitchFamily="18" charset="-127"/>
                    <a:cs typeface="둥근모꼴" panose="020B0500000000000000" pitchFamily="50" charset="-127"/>
                  </a:endParaRPr>
                </a:p>
                <a:p>
                  <a:pPr>
                    <a:lnSpc>
                      <a:spcPct val="250000"/>
                    </a:lnSpc>
                  </a:pPr>
                  <a:endParaRPr lang="en-US" altLang="ko-KR" sz="240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latin typeface="아리따-돋움4.0(OTF)-SemiBold" panose="02020603020101020101" pitchFamily="18" charset="-127"/>
                    <a:ea typeface="아리따-돋움4.0(OTF)-SemiBold" panose="02020603020101020101" pitchFamily="18" charset="-127"/>
                    <a:cs typeface="둥근모꼴" panose="020B0500000000000000" pitchFamily="50" charset="-127"/>
                  </a:endParaRPr>
                </a:p>
                <a:p>
                  <a:pPr>
                    <a:lnSpc>
                      <a:spcPct val="250000"/>
                    </a:lnSpc>
                  </a:pPr>
                  <a:endParaRPr lang="en-US" altLang="ko-KR" sz="240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latin typeface="아리따-돋움4.0(OTF)-SemiBold" panose="02020603020101020101" pitchFamily="18" charset="-127"/>
                    <a:ea typeface="아리따-돋움4.0(OTF)-SemiBold" panose="02020603020101020101" pitchFamily="18" charset="-127"/>
                    <a:cs typeface="둥근모꼴" panose="020B0500000000000000" pitchFamily="50" charset="-127"/>
                  </a:endParaRPr>
                </a:p>
              </p:txBody>
            </p:sp>
            <p:pic>
              <p:nvPicPr>
                <p:cNvPr id="1026" name="Picture 2" descr="Python] Cycle - 리스트를 무한히 반복하는 방법.">
                  <a:extLst>
                    <a:ext uri="{FF2B5EF4-FFF2-40B4-BE49-F238E27FC236}">
                      <a16:creationId xmlns:a16="http://schemas.microsoft.com/office/drawing/2014/main" id="{EA2CC6FB-3FB4-4158-9337-0F8036925E7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44254" y="2498849"/>
                  <a:ext cx="2939840" cy="1653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CFC1AF7D-7775-491C-8AB3-398B360ED42F}"/>
                    </a:ext>
                  </a:extLst>
                </p:cNvPr>
                <p:cNvSpPr txBox="1"/>
                <p:nvPr/>
              </p:nvSpPr>
              <p:spPr>
                <a:xfrm>
                  <a:off x="1824342" y="4514212"/>
                  <a:ext cx="1579663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>
                      <a:latin typeface="아리따-돋움4.0(OTF)-Bold" panose="02020603020101020101" pitchFamily="18" charset="-127"/>
                      <a:ea typeface="아리따-돋움4.0(OTF)-Bold" panose="02020603020101020101" pitchFamily="18" charset="-127"/>
                    </a:rPr>
                    <a:t>Python 3.8 </a:t>
                  </a:r>
                </a:p>
                <a:p>
                  <a:r>
                    <a:rPr lang="en-US" altLang="ko-KR" err="1">
                      <a:latin typeface="아리따-돋움4.0(OTF)-Bold" panose="02020603020101020101" pitchFamily="18" charset="-127"/>
                      <a:ea typeface="아리따-돋움4.0(OTF)-Bold" panose="02020603020101020101" pitchFamily="18" charset="-127"/>
                    </a:rPr>
                    <a:t>Pygame</a:t>
                  </a:r>
                  <a:r>
                    <a:rPr lang="en-US" altLang="ko-KR">
                      <a:latin typeface="아리따-돋움4.0(OTF)-Bold" panose="02020603020101020101" pitchFamily="18" charset="-127"/>
                      <a:ea typeface="아리따-돋움4.0(OTF)-Bold" panose="02020603020101020101" pitchFamily="18" charset="-127"/>
                    </a:rPr>
                    <a:t> 1.9.6</a:t>
                  </a:r>
                  <a:endParaRPr lang="ko-KR" altLang="en-US">
                    <a:latin typeface="아리따-돋움4.0(OTF)-Bold" panose="02020603020101020101" pitchFamily="18" charset="-127"/>
                    <a:ea typeface="아리따-돋움4.0(OTF)-Bold" panose="02020603020101020101" pitchFamily="18" charset="-127"/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3B0B9775-D654-4891-B11D-C79DB23F84A4}"/>
                  </a:ext>
                </a:extLst>
              </p:cNvPr>
              <p:cNvGrpSpPr/>
              <p:nvPr/>
            </p:nvGrpSpPr>
            <p:grpSpPr>
              <a:xfrm>
                <a:off x="4337016" y="1435160"/>
                <a:ext cx="3517967" cy="4548681"/>
                <a:chOff x="4337016" y="1435160"/>
                <a:chExt cx="3517967" cy="4548681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CB622982-1130-4037-B6E2-F807B62B9C09}"/>
                    </a:ext>
                  </a:extLst>
                </p:cNvPr>
                <p:cNvSpPr/>
                <p:nvPr/>
              </p:nvSpPr>
              <p:spPr>
                <a:xfrm>
                  <a:off x="4337016" y="1435160"/>
                  <a:ext cx="3517967" cy="4548681"/>
                </a:xfrm>
                <a:prstGeom prst="rect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91440" tIns="45720" rIns="91440" bIns="45720" anchor="t">
                  <a:spAutoFit/>
                </a:bodyPr>
                <a:lstStyle/>
                <a:p>
                  <a:pPr algn="ctr">
                    <a:lnSpc>
                      <a:spcPct val="250000"/>
                    </a:lnSpc>
                  </a:pPr>
                  <a:r>
                    <a:rPr lang="en-US" altLang="ko-KR" sz="2400">
                      <a:ln>
                        <a:solidFill>
                          <a:srgbClr val="4472C4">
                            <a:shade val="50000"/>
                            <a:alpha val="0"/>
                          </a:srgbClr>
                        </a:solidFill>
                      </a:ln>
                      <a:latin typeface="아리따-돋움4.0(OTF)-SemiBold" panose="02020603020101020101" pitchFamily="18" charset="-127"/>
                      <a:ea typeface="아리따-돋움4.0(OTF)-SemiBold" panose="02020603020101020101" pitchFamily="18" charset="-127"/>
                      <a:cs typeface="둥근모꼴" panose="020B0500000000000000" pitchFamily="50" charset="-127"/>
                    </a:rPr>
                    <a:t>IDE</a:t>
                  </a:r>
                </a:p>
                <a:p>
                  <a:pPr>
                    <a:lnSpc>
                      <a:spcPct val="250000"/>
                    </a:lnSpc>
                  </a:pPr>
                  <a:endParaRPr lang="en-US" altLang="ko-KR" sz="240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latin typeface="아리따-돋움4.0(OTF)-SemiBold" panose="02020603020101020101" pitchFamily="18" charset="-127"/>
                    <a:ea typeface="아리따-돋움4.0(OTF)-SemiBold" panose="02020603020101020101" pitchFamily="18" charset="-127"/>
                    <a:cs typeface="둥근모꼴" panose="020B0500000000000000" pitchFamily="50" charset="-127"/>
                  </a:endParaRPr>
                </a:p>
                <a:p>
                  <a:pPr>
                    <a:lnSpc>
                      <a:spcPct val="250000"/>
                    </a:lnSpc>
                  </a:pPr>
                  <a:endParaRPr lang="en-US" altLang="ko-KR" sz="240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latin typeface="아리따-돋움4.0(OTF)-SemiBold" panose="02020603020101020101" pitchFamily="18" charset="-127"/>
                    <a:ea typeface="아리따-돋움4.0(OTF)-SemiBold" panose="02020603020101020101" pitchFamily="18" charset="-127"/>
                    <a:cs typeface="둥근모꼴" panose="020B0500000000000000" pitchFamily="50" charset="-127"/>
                  </a:endParaRPr>
                </a:p>
                <a:p>
                  <a:pPr>
                    <a:lnSpc>
                      <a:spcPct val="250000"/>
                    </a:lnSpc>
                  </a:pPr>
                  <a:endParaRPr lang="en-US" altLang="ko-KR" sz="240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latin typeface="아리따-돋움4.0(OTF)-SemiBold" panose="02020603020101020101" pitchFamily="18" charset="-127"/>
                    <a:ea typeface="아리따-돋움4.0(OTF)-SemiBold" panose="02020603020101020101" pitchFamily="18" charset="-127"/>
                    <a:cs typeface="둥근모꼴" panose="020B0500000000000000" pitchFamily="50" charset="-127"/>
                  </a:endParaRPr>
                </a:p>
                <a:p>
                  <a:pPr>
                    <a:lnSpc>
                      <a:spcPct val="250000"/>
                    </a:lnSpc>
                  </a:pPr>
                  <a:endParaRPr lang="en-US" altLang="ko-KR" sz="240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latin typeface="아리따-돋움4.0(OTF)-SemiBold" panose="02020603020101020101" pitchFamily="18" charset="-127"/>
                    <a:ea typeface="아리따-돋움4.0(OTF)-SemiBold" panose="02020603020101020101" pitchFamily="18" charset="-127"/>
                    <a:cs typeface="둥근모꼴" panose="020B0500000000000000" pitchFamily="50" charset="-127"/>
                  </a:endParaRPr>
                </a:p>
              </p:txBody>
            </p:sp>
            <p:pic>
              <p:nvPicPr>
                <p:cNvPr id="1030" name="Picture 6" descr="VS Code C/C++ 환경 만들기 (with MinGW-x64) – Developer">
                  <a:extLst>
                    <a:ext uri="{FF2B5EF4-FFF2-40B4-BE49-F238E27FC236}">
                      <a16:creationId xmlns:a16="http://schemas.microsoft.com/office/drawing/2014/main" id="{48A1755D-D89C-4198-9C83-B9CA9E9CDFC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41438" y="2749861"/>
                  <a:ext cx="1509121" cy="15091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51FB64A-1A8F-42A9-AD7E-6AC163269EDC}"/>
                    </a:ext>
                  </a:extLst>
                </p:cNvPr>
                <p:cNvSpPr txBox="1"/>
                <p:nvPr/>
              </p:nvSpPr>
              <p:spPr>
                <a:xfrm>
                  <a:off x="5537992" y="4903724"/>
                  <a:ext cx="11160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>
                      <a:latin typeface="아리따-돋움4.0(OTF)-Bold" panose="02020603020101020101" pitchFamily="18" charset="-127"/>
                      <a:ea typeface="아리따-돋움4.0(OTF)-Bold" panose="02020603020101020101" pitchFamily="18" charset="-127"/>
                    </a:rPr>
                    <a:t>VS CODE</a:t>
                  </a:r>
                  <a:endParaRPr lang="ko-KR" altLang="en-US">
                    <a:latin typeface="아리따-돋움4.0(OTF)-Bold" panose="02020603020101020101" pitchFamily="18" charset="-127"/>
                    <a:ea typeface="아리따-돋움4.0(OTF)-Bold" panose="02020603020101020101" pitchFamily="18" charset="-127"/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170D269D-4EA7-4C71-B434-E3B4AED3EDB4}"/>
                  </a:ext>
                </a:extLst>
              </p:cNvPr>
              <p:cNvGrpSpPr/>
              <p:nvPr/>
            </p:nvGrpSpPr>
            <p:grpSpPr>
              <a:xfrm>
                <a:off x="8169322" y="1435160"/>
                <a:ext cx="3517967" cy="4548681"/>
                <a:chOff x="8169322" y="1435160"/>
                <a:chExt cx="3517967" cy="4548681"/>
              </a:xfrm>
            </p:grpSpPr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BB97F401-2C39-4B0B-BECD-32CA50BD0430}"/>
                    </a:ext>
                  </a:extLst>
                </p:cNvPr>
                <p:cNvSpPr/>
                <p:nvPr/>
              </p:nvSpPr>
              <p:spPr>
                <a:xfrm>
                  <a:off x="8169322" y="1435160"/>
                  <a:ext cx="3517967" cy="4548681"/>
                </a:xfrm>
                <a:prstGeom prst="rect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91440" tIns="45720" rIns="91440" bIns="45720" anchor="t">
                  <a:spAutoFit/>
                </a:bodyPr>
                <a:lstStyle/>
                <a:p>
                  <a:pPr algn="ctr">
                    <a:lnSpc>
                      <a:spcPct val="250000"/>
                    </a:lnSpc>
                  </a:pPr>
                  <a:r>
                    <a:rPr lang="en-US" altLang="ko-KR" sz="2400">
                      <a:ln>
                        <a:solidFill>
                          <a:srgbClr val="4472C4">
                            <a:shade val="50000"/>
                            <a:alpha val="0"/>
                          </a:srgbClr>
                        </a:solidFill>
                      </a:ln>
                      <a:latin typeface="아리따-돋움4.0(OTF)-SemiBold" panose="02020603020101020101" pitchFamily="18" charset="-127"/>
                      <a:ea typeface="아리따-돋움4.0(OTF)-SemiBold" panose="02020603020101020101" pitchFamily="18" charset="-127"/>
                      <a:cs typeface="둥근모꼴" panose="020B0500000000000000" pitchFamily="50" charset="-127"/>
                    </a:rPr>
                    <a:t>SYSTEM</a:t>
                  </a:r>
                </a:p>
                <a:p>
                  <a:pPr>
                    <a:lnSpc>
                      <a:spcPct val="250000"/>
                    </a:lnSpc>
                  </a:pPr>
                  <a:endParaRPr lang="en-US" altLang="ko-KR" sz="240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latin typeface="아리따-돋움4.0(OTF)-SemiBold" panose="02020603020101020101" pitchFamily="18" charset="-127"/>
                    <a:ea typeface="아리따-돋움4.0(OTF)-SemiBold" panose="02020603020101020101" pitchFamily="18" charset="-127"/>
                    <a:cs typeface="둥근모꼴" panose="020B0500000000000000" pitchFamily="50" charset="-127"/>
                  </a:endParaRPr>
                </a:p>
                <a:p>
                  <a:pPr>
                    <a:lnSpc>
                      <a:spcPct val="250000"/>
                    </a:lnSpc>
                  </a:pPr>
                  <a:endParaRPr lang="en-US" altLang="ko-KR" sz="240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latin typeface="아리따-돋움4.0(OTF)-SemiBold" panose="02020603020101020101" pitchFamily="18" charset="-127"/>
                    <a:ea typeface="아리따-돋움4.0(OTF)-SemiBold" panose="02020603020101020101" pitchFamily="18" charset="-127"/>
                    <a:cs typeface="둥근모꼴" panose="020B0500000000000000" pitchFamily="50" charset="-127"/>
                  </a:endParaRPr>
                </a:p>
                <a:p>
                  <a:pPr>
                    <a:lnSpc>
                      <a:spcPct val="250000"/>
                    </a:lnSpc>
                  </a:pPr>
                  <a:endParaRPr lang="en-US" altLang="ko-KR" sz="240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latin typeface="아리따-돋움4.0(OTF)-SemiBold" panose="02020603020101020101" pitchFamily="18" charset="-127"/>
                    <a:ea typeface="아리따-돋움4.0(OTF)-SemiBold" panose="02020603020101020101" pitchFamily="18" charset="-127"/>
                    <a:cs typeface="둥근모꼴" panose="020B0500000000000000" pitchFamily="50" charset="-127"/>
                  </a:endParaRPr>
                </a:p>
                <a:p>
                  <a:pPr>
                    <a:lnSpc>
                      <a:spcPct val="250000"/>
                    </a:lnSpc>
                  </a:pPr>
                  <a:endParaRPr lang="en-US" altLang="ko-KR" sz="240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latin typeface="아리따-돋움4.0(OTF)-SemiBold" panose="02020603020101020101" pitchFamily="18" charset="-127"/>
                    <a:ea typeface="아리따-돋움4.0(OTF)-SemiBold" panose="02020603020101020101" pitchFamily="18" charset="-127"/>
                    <a:cs typeface="둥근모꼴" panose="020B0500000000000000" pitchFamily="50" charset="-127"/>
                  </a:endParaRPr>
                </a:p>
              </p:txBody>
            </p:sp>
            <p:pic>
              <p:nvPicPr>
                <p:cNvPr id="1032" name="Picture 8" descr="Understanding Linux">
                  <a:extLst>
                    <a:ext uri="{FF2B5EF4-FFF2-40B4-BE49-F238E27FC236}">
                      <a16:creationId xmlns:a16="http://schemas.microsoft.com/office/drawing/2014/main" id="{35024E5C-ECC2-4EA3-8B43-89A6CFA593A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51741" y="2850376"/>
                  <a:ext cx="1055839" cy="13080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4F03B7C-2C66-42AC-A08E-C312C16CAE21}"/>
                    </a:ext>
                  </a:extLst>
                </p:cNvPr>
                <p:cNvSpPr txBox="1"/>
                <p:nvPr/>
              </p:nvSpPr>
              <p:spPr>
                <a:xfrm>
                  <a:off x="9323313" y="4770191"/>
                  <a:ext cx="120998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>
                      <a:latin typeface="아리따-돋움4.0(OTF)-Bold" panose="02020603020101020101" pitchFamily="18" charset="-127"/>
                      <a:ea typeface="아리따-돋움4.0(OTF)-Bold" panose="02020603020101020101" pitchFamily="18" charset="-127"/>
                    </a:rPr>
                    <a:t>LINUX</a:t>
                  </a:r>
                </a:p>
                <a:p>
                  <a:pPr algn="ctr"/>
                  <a:r>
                    <a:rPr lang="en-US" altLang="ko-KR">
                      <a:latin typeface="아리따-돋움4.0(OTF)-Bold" panose="02020603020101020101" pitchFamily="18" charset="-127"/>
                      <a:ea typeface="아리따-돋움4.0(OTF)-Bold" panose="02020603020101020101" pitchFamily="18" charset="-127"/>
                    </a:rPr>
                    <a:t>AWS</a:t>
                  </a:r>
                  <a:endParaRPr lang="ko-KR" altLang="en-US">
                    <a:latin typeface="아리따-돋움4.0(OTF)-Bold" panose="02020603020101020101" pitchFamily="18" charset="-127"/>
                    <a:ea typeface="아리따-돋움4.0(OTF)-Bold" panose="02020603020101020101" pitchFamily="18" charset="-127"/>
                  </a:endParaRPr>
                </a:p>
              </p:txBody>
            </p:sp>
            <p:pic>
              <p:nvPicPr>
                <p:cNvPr id="1034" name="Picture 10" descr="아마존 웹 서비스 - 위키백과, 우리 모두의 백과사전">
                  <a:extLst>
                    <a:ext uri="{FF2B5EF4-FFF2-40B4-BE49-F238E27FC236}">
                      <a16:creationId xmlns:a16="http://schemas.microsoft.com/office/drawing/2014/main" id="{3CD240BE-307C-4391-B0C7-DFE192D85C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40549" y="2931882"/>
                  <a:ext cx="1913771" cy="114507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F51C9C2-C2CC-4169-A0AB-3CB57907BC35}"/>
                </a:ext>
              </a:extLst>
            </p:cNvPr>
            <p:cNvGrpSpPr/>
            <p:nvPr/>
          </p:nvGrpSpPr>
          <p:grpSpPr>
            <a:xfrm>
              <a:off x="9201784" y="1460999"/>
              <a:ext cx="2765809" cy="4384662"/>
              <a:chOff x="9201784" y="1460999"/>
              <a:chExt cx="2765809" cy="4384662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C55F362-10A7-4633-B0BA-53DE2795B3F6}"/>
                  </a:ext>
                </a:extLst>
              </p:cNvPr>
              <p:cNvSpPr/>
              <p:nvPr/>
            </p:nvSpPr>
            <p:spPr>
              <a:xfrm>
                <a:off x="9201784" y="1460999"/>
                <a:ext cx="2765809" cy="4384662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t">
                <a:spAutoFit/>
              </a:bodyPr>
              <a:lstStyle/>
              <a:p>
                <a:pPr algn="ctr">
                  <a:lnSpc>
                    <a:spcPct val="250000"/>
                  </a:lnSpc>
                </a:pPr>
                <a:r>
                  <a:rPr lang="en-US" altLang="ko-KR" sz="240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latin typeface="아리따-돋움4.0(OTF)-SemiBold" panose="02020603020101020101" pitchFamily="18" charset="-127"/>
                    <a:ea typeface="아리따-돋움4.0(OTF)-SemiBold" panose="02020603020101020101" pitchFamily="18" charset="-127"/>
                    <a:cs typeface="둥근모꼴" panose="020B0500000000000000" pitchFamily="50" charset="-127"/>
                  </a:rPr>
                  <a:t>GITHUB</a:t>
                </a:r>
              </a:p>
              <a:p>
                <a:pPr>
                  <a:lnSpc>
                    <a:spcPct val="250000"/>
                  </a:lnSpc>
                </a:pPr>
                <a:endParaRPr lang="en-US" altLang="ko-KR" sz="240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  <a:cs typeface="둥근모꼴" panose="020B0500000000000000" pitchFamily="50" charset="-127"/>
                </a:endParaRPr>
              </a:p>
              <a:p>
                <a:pPr>
                  <a:lnSpc>
                    <a:spcPct val="250000"/>
                  </a:lnSpc>
                </a:pPr>
                <a:endParaRPr lang="en-US" altLang="ko-KR" sz="240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  <a:cs typeface="둥근모꼴" panose="020B0500000000000000" pitchFamily="50" charset="-127"/>
                </a:endParaRPr>
              </a:p>
              <a:p>
                <a:pPr>
                  <a:lnSpc>
                    <a:spcPct val="250000"/>
                  </a:lnSpc>
                </a:pPr>
                <a:endParaRPr lang="en-US" altLang="ko-KR" sz="140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  <a:cs typeface="둥근모꼴" panose="020B0500000000000000" pitchFamily="50" charset="-127"/>
                </a:endParaRPr>
              </a:p>
              <a:p>
                <a:pPr>
                  <a:lnSpc>
                    <a:spcPct val="250000"/>
                  </a:lnSpc>
                </a:pPr>
                <a:endParaRPr lang="en-US" altLang="ko-KR" sz="140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  <a:cs typeface="둥근모꼴" panose="020B0500000000000000" pitchFamily="50" charset="-127"/>
                </a:endParaRPr>
              </a:p>
              <a:p>
                <a:pPr>
                  <a:lnSpc>
                    <a:spcPct val="250000"/>
                  </a:lnSpc>
                </a:pPr>
                <a:endParaRPr lang="en-US" altLang="ko-KR" sz="140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  <a:cs typeface="둥근모꼴" panose="020B0500000000000000" pitchFamily="50" charset="-127"/>
                </a:endParaRP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21AF18D1-0F11-4769-9C1C-B3A4B80EE7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7858" y="2599726"/>
                <a:ext cx="1653660" cy="1653660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3A3D4EF-CE1B-4C24-9362-EF1956E2F3E6}"/>
                  </a:ext>
                </a:extLst>
              </p:cNvPr>
              <p:cNvSpPr txBox="1"/>
              <p:nvPr/>
            </p:nvSpPr>
            <p:spPr>
              <a:xfrm>
                <a:off x="9444599" y="4727024"/>
                <a:ext cx="228017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err="1">
                    <a:latin typeface="아리따-돋움4.0(OTF)-Bold" panose="02020603020101020101" pitchFamily="18" charset="-127"/>
                    <a:ea typeface="아리따-돋움4.0(OTF)-Bold" panose="02020603020101020101" pitchFamily="18" charset="-127"/>
                  </a:rPr>
                  <a:t>깃허브</a:t>
                </a:r>
                <a:r>
                  <a:rPr lang="ko-KR" altLang="en-US" sz="1000">
                    <a:latin typeface="아리따-돋움4.0(OTF)-Bold" panose="02020603020101020101" pitchFamily="18" charset="-127"/>
                    <a:ea typeface="아리따-돋움4.0(OTF)-Bold" panose="02020603020101020101" pitchFamily="18" charset="-127"/>
                  </a:rPr>
                  <a:t> 주소</a:t>
                </a:r>
                <a:br>
                  <a:rPr lang="en-US" altLang="ko-KR" sz="1000">
                    <a:latin typeface="아리따-돋움4.0(OTF)-Bold" panose="02020603020101020101" pitchFamily="18" charset="-127"/>
                    <a:ea typeface="아리따-돋움4.0(OTF)-Bold" panose="02020603020101020101" pitchFamily="18" charset="-127"/>
                  </a:rPr>
                </a:br>
                <a:r>
                  <a:rPr lang="en-US" altLang="ko-KR" sz="1000">
                    <a:latin typeface="아리따-돋움4.0(OTF)-Bold" panose="02020603020101020101" pitchFamily="18" charset="-127"/>
                    <a:ea typeface="아리따-돋움4.0(OTF)-Bold" panose="02020603020101020101" pitchFamily="18" charset="-127"/>
                    <a:hlinkClick r:id="rId7"/>
                  </a:rPr>
                  <a:t> https://github.com/CSID-DGU/2021-2-OSSP-TEAM-MMS</a:t>
                </a:r>
                <a:endParaRPr lang="ko-KR" altLang="en-US" sz="1000"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100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7168C3-F5E0-2C46-8739-6F11B6DB4A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8625" y="2236304"/>
            <a:ext cx="8894749" cy="2385392"/>
          </a:xfrm>
        </p:spPr>
        <p:txBody>
          <a:bodyPr>
            <a:normAutofit/>
          </a:bodyPr>
          <a:lstStyle/>
          <a:p>
            <a:r>
              <a:rPr lang="en-US" altLang="ko-KR" sz="80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ALGORITH STRUCTURE</a:t>
            </a:r>
            <a:endParaRPr lang="ko-KR" altLang="en-US" sz="8000" b="1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0659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C817CE83-AD27-4975-BA83-19F434AD97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399822" y="350838"/>
            <a:ext cx="7089422" cy="631295"/>
          </a:xfrm>
        </p:spPr>
        <p:txBody>
          <a:bodyPr/>
          <a:lstStyle/>
          <a:p>
            <a:r>
              <a:rPr lang="en-US" altLang="ko-KR" b="1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Algorithm Structure</a:t>
            </a:r>
            <a:endParaRPr lang="ko-KR" altLang="en-US" b="1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64D4DD-A6FA-4C72-9C29-B3F8A8CE7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333" y="491066"/>
            <a:ext cx="5029334" cy="58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979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C817CE83-AD27-4975-BA83-19F434AD97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399822" y="350838"/>
            <a:ext cx="7089422" cy="631295"/>
          </a:xfrm>
        </p:spPr>
        <p:txBody>
          <a:bodyPr/>
          <a:lstStyle/>
          <a:p>
            <a:r>
              <a:rPr lang="en-US" altLang="ko-KR" b="1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Algorithm Structure</a:t>
            </a:r>
            <a:endParaRPr lang="ko-KR" altLang="en-US" b="1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64D4DD-A6FA-4C72-9C29-B3F8A8CE72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3" r="-12532" b="65208"/>
          <a:stretch/>
        </p:blipFill>
        <p:spPr>
          <a:xfrm>
            <a:off x="563529" y="1118217"/>
            <a:ext cx="11064942" cy="515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26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245</Words>
  <Application>Microsoft Macintosh PowerPoint</Application>
  <PresentationFormat>와이드스크린</PresentationFormat>
  <Paragraphs>83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맑은 고딕</vt:lpstr>
      <vt:lpstr>아리따-돋움4.0(OTF)-Bold</vt:lpstr>
      <vt:lpstr>아리따-돋움4.0(OTF)-SemiBold</vt:lpstr>
      <vt:lpstr>Arial</vt:lpstr>
      <vt:lpstr>Office 테마</vt:lpstr>
      <vt:lpstr>PowerPoint 프레젠테이션</vt:lpstr>
      <vt:lpstr>PowerPoint 프레젠테이션</vt:lpstr>
      <vt:lpstr>BASES</vt:lpstr>
      <vt:lpstr>PowerPoint 프레젠테이션</vt:lpstr>
      <vt:lpstr>PowerPoint 프레젠테이션</vt:lpstr>
      <vt:lpstr>PowerPoint 프레젠테이션</vt:lpstr>
      <vt:lpstr>ALGORITH STRUCTURE</vt:lpstr>
      <vt:lpstr>PowerPoint 프레젠테이션</vt:lpstr>
      <vt:lpstr>PowerPoint 프레젠테이션</vt:lpstr>
      <vt:lpstr>PowerPoint 프레젠테이션</vt:lpstr>
      <vt:lpstr>DETAIL</vt:lpstr>
      <vt:lpstr>Ⅰ. 기존 기능 개선</vt:lpstr>
      <vt:lpstr>Ⅱ. 새로운 기능 추가</vt:lpstr>
      <vt:lpstr>Ⅲ. 디테일 개선에 따른 기대효과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심석인</dc:creator>
  <cp:lastModifiedBy>유연아</cp:lastModifiedBy>
  <cp:revision>4</cp:revision>
  <dcterms:created xsi:type="dcterms:W3CDTF">2021-10-15T05:52:18Z</dcterms:created>
  <dcterms:modified xsi:type="dcterms:W3CDTF">2021-10-20T06:35:29Z</dcterms:modified>
</cp:coreProperties>
</file>